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2"/>
  </p:notesMasterIdLst>
  <p:sldIdLst>
    <p:sldId id="316" r:id="rId2"/>
    <p:sldId id="266" r:id="rId3"/>
    <p:sldId id="257" r:id="rId4"/>
    <p:sldId id="281" r:id="rId5"/>
    <p:sldId id="282" r:id="rId6"/>
    <p:sldId id="259" r:id="rId7"/>
    <p:sldId id="271" r:id="rId8"/>
    <p:sldId id="260" r:id="rId9"/>
    <p:sldId id="272" r:id="rId10"/>
    <p:sldId id="283" r:id="rId11"/>
    <p:sldId id="313" r:id="rId12"/>
    <p:sldId id="311" r:id="rId13"/>
    <p:sldId id="312" r:id="rId14"/>
    <p:sldId id="261" r:id="rId15"/>
    <p:sldId id="302" r:id="rId16"/>
    <p:sldId id="279" r:id="rId17"/>
    <p:sldId id="303" r:id="rId18"/>
    <p:sldId id="262" r:id="rId19"/>
    <p:sldId id="274" r:id="rId20"/>
    <p:sldId id="263" r:id="rId21"/>
    <p:sldId id="305" r:id="rId22"/>
    <p:sldId id="264" r:id="rId23"/>
    <p:sldId id="306" r:id="rId24"/>
    <p:sldId id="276" r:id="rId25"/>
    <p:sldId id="307" r:id="rId26"/>
    <p:sldId id="308" r:id="rId27"/>
    <p:sldId id="309" r:id="rId28"/>
    <p:sldId id="310" r:id="rId29"/>
    <p:sldId id="319" r:id="rId30"/>
    <p:sldId id="320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770" autoAdjust="0"/>
    <p:restoredTop sz="94803"/>
  </p:normalViewPr>
  <p:slideViewPr>
    <p:cSldViewPr snapToGrid="0" snapToObjects="1">
      <p:cViewPr varScale="1">
        <p:scale>
          <a:sx n="117" d="100"/>
          <a:sy n="117" d="100"/>
        </p:scale>
        <p:origin x="80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152EB0-2467-904F-8C4D-0F4F506F3833}" type="datetimeFigureOut">
              <a:rPr lang="en-US" smtClean="0"/>
              <a:t>2/3/20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F751B6-92F6-0941-8950-7E4D46DCA4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7048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F751B6-92F6-0941-8950-7E4D46DCA4B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6014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EE09F-0B73-7048-8B6A-F4523D8392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51CB887-B159-7646-9551-21F78AF18F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C42DD8-7C0E-3D44-90F7-8FE8B2F2821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1" y="6491258"/>
            <a:ext cx="2153356" cy="365125"/>
          </a:xfrm>
        </p:spPr>
        <p:txBody>
          <a:bodyPr/>
          <a:lstStyle/>
          <a:p>
            <a:fld id="{0360841B-B70E-8742-80F7-DDEF7552DBAB}" type="datetime3">
              <a:rPr lang="en-US" smtClean="0"/>
              <a:t>3 February 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82ED77-BA6E-AF42-A858-E0DA0B99AB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53745" y="6491258"/>
            <a:ext cx="433775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2020 Darrell Long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DF7134-D4E7-9648-8B8C-828E20E3C4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3688" y="6491260"/>
            <a:ext cx="2300111" cy="365125"/>
          </a:xfrm>
        </p:spPr>
        <p:txBody>
          <a:bodyPr/>
          <a:lstStyle/>
          <a:p>
            <a:fld id="{A007D034-B69E-A742-8D96-D676D6BE53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4894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56DB33-E818-4B4C-A421-83C01E999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D31538-DEE4-FB46-A473-C55A2A7A16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7E9E4C-B728-E34F-967D-B14E0DB61F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7FC97-14E3-CB44-92B1-FA1EBAFD0195}" type="datetime3">
              <a:rPr lang="en-US" smtClean="0"/>
              <a:t>3 February 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A1D8CE-405D-A747-8A74-C444DAFBF7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89211" y="6492875"/>
            <a:ext cx="4213578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2020 Darrell Long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60718B-5D16-034A-AED4-78F62F076C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7D034-B69E-A742-8D96-D676D6BE53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359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0C48B29-B633-744C-A9E8-312752FB7C7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8AB8268-2392-794C-8D22-F61598B69F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AC3C56-1319-F243-976F-3E1186A3E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4EDD57-63B6-6444-B7FE-62BB2868B0B2}" type="datetime3">
              <a:rPr lang="en-US" smtClean="0"/>
              <a:t>3 February 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1EA731-3CEA-CB47-B6B5-744534CEEF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72278" y="6493024"/>
            <a:ext cx="4247444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2020 Darrell Long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061885-8D9B-1B48-A9D3-EC14420AC2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7D034-B69E-A742-8D96-D676D6BE53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0217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34D8A-D1B0-6B4C-96FE-49F10E8AB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9C2424-A3C1-C54F-9209-D9B1B12927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89AF36-1EF8-8F43-B043-EA6E7C693B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583A1-43C8-984C-A7BB-C520146BE963}" type="datetime3">
              <a:rPr lang="en-US" smtClean="0"/>
              <a:t>3 February 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47316B-08C6-E04C-9EFE-664A49979D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89211" y="6492875"/>
            <a:ext cx="4213578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2020 Darrell Long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8B9A67-6131-B141-988D-DF04E703A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7D034-B69E-A742-8D96-D676D6BE53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1799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CC46F6-F028-AB41-A916-E8E549575A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33EAB8-8164-DC46-B0CC-159A503056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737CBF-A0E3-2E4C-8358-A8F8E0C2B6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850382-0CBA-A44B-BB6A-4083B33D25D0}" type="datetime3">
              <a:rPr lang="en-US" smtClean="0"/>
              <a:t>3 February 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5E31A5-2152-8446-BE08-947C002F0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94855" y="6494435"/>
            <a:ext cx="4202289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2020 Darrell Long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98FB11-BAEE-2E48-A239-309F789B3F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7D034-B69E-A742-8D96-D676D6BE53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6901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39BE8-2F44-8947-8439-FD92357C8C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873B2B-8D70-B744-A9CF-3351A718FC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3A7E06-C964-FD47-8642-A57F0E8F16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FC1619-14FA-9F43-B955-A983B5F4A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9FE05-97F8-9144-8049-8E268B6AFCF5}" type="datetime3">
              <a:rPr lang="en-US" smtClean="0"/>
              <a:t>3 February 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31660A-F323-1B40-B246-98B7B51036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72278" y="6494435"/>
            <a:ext cx="4247444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2020 Darrell Long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8CFFEF-836F-2F4F-BD6F-76902D314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7D034-B69E-A742-8D96-D676D6BE53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0686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9729B2-2A10-9D43-AF47-A05959130F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EDCB74-6142-714E-A532-5316324BCD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89A45C-E4BC-4D45-86E4-E4ADAF477B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7C52EC0-E4D7-F046-8497-76EC505C7DF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CCA18B7-A0AD-164A-A33E-D440CAB15EF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5E95DED-B76F-CC48-B486-58123EAE6B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0107E6-2E59-1942-A4C8-C7637F4A7019}" type="datetime3">
              <a:rPr lang="en-US" smtClean="0"/>
              <a:t>3 February 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92B6E6C-A497-344E-90A0-0114AF638A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83566" y="6494435"/>
            <a:ext cx="4224867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2020 Darrell Long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BC28550-DF06-234F-9A9C-594E0AD78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7D034-B69E-A742-8D96-D676D6BE53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3736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B2E074-0C14-B449-B3A2-630B6D70D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EE85375-040B-6B40-9946-39D93206EF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EA95C-A314-6049-A6A4-81F613B932F4}" type="datetime3">
              <a:rPr lang="en-US" smtClean="0"/>
              <a:t>3 February 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45AE8B-759D-9145-B477-088DC208C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83566" y="6491260"/>
            <a:ext cx="4224867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2020 Darrell Long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09DA44-3D92-EB46-9FD3-930F5DDC5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7D034-B69E-A742-8D96-D676D6BE53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4452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0FFEFDA-D75F-BC44-A774-F9553555C0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6BBF9-AC8B-324E-B7F9-E06CF9B14B6E}" type="datetime3">
              <a:rPr lang="en-US" smtClean="0"/>
              <a:t>3 February 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3B83D03-FC1D-D542-A4C9-A63D5C7375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83566" y="6491260"/>
            <a:ext cx="4224867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2020 Darrell Long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87D93E-E030-4D46-8BA6-5527C09142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7D034-B69E-A742-8D96-D676D6BE53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9571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09A6B9-B255-B54F-B786-0093CEB523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580854-2577-5341-A225-E8FDD6CC58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EE28C1-F830-7A46-8669-0AD8803641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E61F42-CC57-9844-B1E3-F45A106C2A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C2EE7B-EBEF-4040-A3D3-23A99242F9AC}" type="datetime3">
              <a:rPr lang="en-US" smtClean="0"/>
              <a:t>3 February 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2A744E-6EA4-DD42-8441-2D05D3DB92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94855" y="6494435"/>
            <a:ext cx="4202289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2020 Darrell Long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491290-DEFD-CC4D-AA76-ED081C77C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7D034-B69E-A742-8D96-D676D6BE53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801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BDBD2-F9DD-F74C-AB52-44EDEEDBF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EC1759-3637-2F4B-83BD-472807D420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AA5F51-DB2E-1C42-A020-9103ADCAE3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3C1AD2-8813-1D43-81A5-A5472AEA54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076407-050E-F542-A982-410DF81C0FB1}" type="datetime3">
              <a:rPr lang="en-US" smtClean="0"/>
              <a:t>3 February 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50AA6A-D755-BA43-9759-A2F567E83E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77922" y="6493024"/>
            <a:ext cx="423615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2020 Darrell Long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7C68F6-45CF-EF44-95AE-1CB697394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7D034-B69E-A742-8D96-D676D6BE53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2897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DE51D9A-EEDB-B741-ACB2-ABE9DD843A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0877EF-15A7-AF4D-913B-8334C25E04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4D97B9-7551-1741-865B-536A0FAE9E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5880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F0C3DB-9EC9-9E42-9075-725E4944A7EA}" type="datetime3">
              <a:rPr lang="en-US" smtClean="0"/>
              <a:t>3 February 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D4295A-D9DE-974F-B73C-5904B476D5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44055" y="6493024"/>
            <a:ext cx="43038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© 2020 Darrell Long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A0C72D-0E06-D242-BFAE-8B09E0AF54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9126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07D034-B69E-A742-8D96-D676D6BE536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46788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6" descr="A picture containing outdoor, grass, snow, rock&#10;&#10;Description automatically generated">
            <a:extLst>
              <a:ext uri="{FF2B5EF4-FFF2-40B4-BE49-F238E27FC236}">
                <a16:creationId xmlns:a16="http://schemas.microsoft.com/office/drawing/2014/main" id="{329883CD-B722-D442-A881-CCFA19C073E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 t="22145"/>
          <a:stretch/>
        </p:blipFill>
        <p:spPr>
          <a:xfrm>
            <a:off x="0" y="-36307"/>
            <a:ext cx="1219200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2208E9C-5A27-2F44-AAC8-865249CAC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Dynamic Memory Allocation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1108698-5116-4874-ADE3-132F734E43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anchor="ctr">
            <a:normAutofit/>
          </a:bodyPr>
          <a:lstStyle/>
          <a:p>
            <a:r>
              <a:rPr lang="en-US" sz="2000">
                <a:solidFill>
                  <a:srgbClr val="FFFFFF"/>
                </a:solidFill>
              </a:rPr>
              <a:t>Dynamic memory is memory that is allocated at run-time.</a:t>
            </a:r>
          </a:p>
          <a:p>
            <a:r>
              <a:rPr lang="en-US" sz="2000">
                <a:solidFill>
                  <a:srgbClr val="FFFFFF"/>
                </a:solidFill>
              </a:rPr>
              <a:t>It is allocated from a region of memory that we call </a:t>
            </a:r>
            <a:r>
              <a:rPr lang="en-US" sz="2000" i="1">
                <a:solidFill>
                  <a:srgbClr val="FFFFFF"/>
                </a:solidFill>
              </a:rPr>
              <a:t>the heap</a:t>
            </a:r>
            <a:r>
              <a:rPr lang="en-US" sz="2000">
                <a:solidFill>
                  <a:srgbClr val="FFFFFF"/>
                </a:solidFill>
              </a:rPr>
              <a:t>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712348-1605-3540-BA6F-058E192E62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62954" y="6456558"/>
            <a:ext cx="5152157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1200" dirty="0">
                <a:solidFill>
                  <a:srgbClr val="FFFFFF"/>
                </a:solidFill>
              </a:rPr>
              <a:t>© 2020 Darrell Long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394972-CC31-AB4B-AF52-0648CE82F2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53254" y="6456558"/>
            <a:ext cx="900545" cy="365125"/>
          </a:xfrm>
          <a:prstGeom prst="ellipse">
            <a:avLst/>
          </a:prstGeo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A007D034-B69E-A742-8D96-D676D6BE536A}" type="slidenum">
              <a:rPr lang="en-US" sz="1200">
                <a:solidFill>
                  <a:srgbClr val="FFFFFF"/>
                </a:solidFill>
              </a:rPr>
              <a:pPr>
                <a:lnSpc>
                  <a:spcPct val="90000"/>
                </a:lnSpc>
                <a:spcAft>
                  <a:spcPts val="600"/>
                </a:spcAft>
              </a:pPr>
              <a:t>1</a:t>
            </a:fld>
            <a:endParaRPr lang="en-US" sz="1200" dirty="0">
              <a:solidFill>
                <a:srgbClr val="FFFFFF"/>
              </a:solidFill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ADAC9B-F92C-4842-9DAB-A5E05F4732A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58804"/>
            <a:ext cx="1240971" cy="365125"/>
          </a:xfrm>
        </p:spPr>
        <p:txBody>
          <a:bodyPr/>
          <a:lstStyle/>
          <a:p>
            <a:r>
              <a:rPr lang="en-US" dirty="0"/>
              <a:t>3 February 2020</a:t>
            </a:r>
          </a:p>
        </p:txBody>
      </p:sp>
    </p:spTree>
    <p:extLst>
      <p:ext uri="{BB962C8B-B14F-4D97-AF65-F5344CB8AC3E}">
        <p14:creationId xmlns:p14="http://schemas.microsoft.com/office/powerpoint/2010/main" val="17273342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B0792D4F-247E-46FE-85FC-881DEFA41D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E0E711-F131-4F8E-8AA7-D544F8DDA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932688"/>
            <a:ext cx="4892040" cy="177393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 kern="1200" dirty="0">
                <a:latin typeface="+mj-lt"/>
                <a:ea typeface="+mj-ea"/>
                <a:cs typeface="+mj-cs"/>
              </a:rPr>
              <a:t>Dynamic Memory Allocation example:</a:t>
            </a:r>
            <a:br>
              <a:rPr lang="en-US" sz="2800" kern="1200" dirty="0">
                <a:latin typeface="+mj-lt"/>
                <a:ea typeface="+mj-ea"/>
                <a:cs typeface="+mj-cs"/>
              </a:rPr>
            </a:br>
            <a:br>
              <a:rPr lang="en-US" sz="2800" kern="1200" dirty="0">
                <a:latin typeface="+mj-lt"/>
                <a:ea typeface="+mj-ea"/>
                <a:cs typeface="+mj-cs"/>
              </a:rPr>
            </a:br>
            <a:r>
              <a:rPr lang="en-US" sz="2800" kern="1200" dirty="0">
                <a:latin typeface="+mj-lt"/>
                <a:ea typeface="+mj-ea"/>
                <a:cs typeface="+mj-cs"/>
              </a:rPr>
              <a:t>A dynamic </a:t>
            </a:r>
            <a:r>
              <a:rPr lang="en-US" sz="2800" kern="1200" dirty="0">
                <a:latin typeface="Courier" pitchFamily="2" charset="0"/>
              </a:rPr>
              <a:t>n</a:t>
            </a:r>
            <a:r>
              <a:rPr lang="en-US" sz="2800" kern="1200" dirty="0">
                <a:latin typeface="+mn-lt"/>
              </a:rPr>
              <a:t> × </a:t>
            </a:r>
            <a:r>
              <a:rPr lang="en-US" sz="2800" kern="1200" dirty="0">
                <a:latin typeface="Courier" pitchFamily="2" charset="0"/>
              </a:rPr>
              <a:t>n</a:t>
            </a:r>
            <a:r>
              <a:rPr lang="en-US" sz="2800" kern="1200" dirty="0">
                <a:latin typeface="+mj-lt"/>
                <a:ea typeface="+mj-ea"/>
                <a:cs typeface="+mj-cs"/>
              </a:rPr>
              <a:t> matrix</a:t>
            </a:r>
            <a:endParaRPr lang="en-US" sz="2800" kern="1200">
              <a:latin typeface="+mj-lt"/>
              <a:ea typeface="+mj-ea"/>
              <a:cs typeface="+mj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F2BC9D-D3AD-43C8-AD73-4FA8B874F6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2898648"/>
            <a:ext cx="4892040" cy="320954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/>
              <a:t>Example of dynamically allocating an </a:t>
            </a:r>
            <a:r>
              <a:rPr lang="en-US" sz="2000" dirty="0">
                <a:latin typeface="Courier" pitchFamily="2" charset="0"/>
              </a:rPr>
              <a:t>n</a:t>
            </a:r>
            <a:r>
              <a:rPr lang="en-US" sz="2000" dirty="0"/>
              <a:t> × </a:t>
            </a:r>
            <a:r>
              <a:rPr lang="en-US" sz="2000" dirty="0">
                <a:latin typeface="Courier" pitchFamily="2" charset="0"/>
              </a:rPr>
              <a:t>n</a:t>
            </a:r>
            <a:r>
              <a:rPr lang="en-US" sz="2000" dirty="0"/>
              <a:t> matrix.</a:t>
            </a:r>
          </a:p>
          <a:p>
            <a:r>
              <a:rPr lang="en-US" sz="2000" kern="1200" dirty="0">
                <a:latin typeface="+mn-lt"/>
                <a:ea typeface="+mn-ea"/>
                <a:cs typeface="+mn-cs"/>
              </a:rPr>
              <a:t>The destructor, </a:t>
            </a:r>
            <a:r>
              <a:rPr lang="en-US" sz="2000" kern="1200">
                <a:latin typeface="Courier" pitchFamily="2" charset="0"/>
                <a:cs typeface="Courier New" panose="02070309020205020404" pitchFamily="49" charset="0"/>
              </a:rPr>
              <a:t>matrix_delete</a:t>
            </a:r>
            <a:r>
              <a:rPr lang="en-US" sz="2000" kern="1200" dirty="0">
                <a:latin typeface="Courier" pitchFamily="2" charset="0"/>
                <a:cs typeface="Courier New" panose="02070309020205020404" pitchFamily="49" charset="0"/>
              </a:rPr>
              <a:t>()</a:t>
            </a:r>
            <a:r>
              <a:rPr lang="en-US" sz="2000" kern="1200" dirty="0">
                <a:latin typeface="+mn-lt"/>
                <a:ea typeface="+mn-ea"/>
                <a:cs typeface="+mn-cs"/>
              </a:rPr>
              <a:t>, iterates and frees the allocated memory for each pointer.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49A7284-D010-4ACB-A08A-FC3C3689B5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238597" y="1417320"/>
            <a:ext cx="0" cy="402336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68D03806-893D-46A3-B88C-843A0F30CC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/>
        </p:blipFill>
        <p:spPr>
          <a:xfrm>
            <a:off x="7710841" y="576072"/>
            <a:ext cx="3100387" cy="571500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5F6001-68ED-4553-9DF1-A69072CD8F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84264" y="6355080"/>
            <a:ext cx="3621024" cy="365760"/>
          </a:xfrm>
        </p:spPr>
        <p:txBody>
          <a:bodyPr vert="horz" lIns="91440" tIns="45720" rIns="91440" bIns="45720" rtlCol="0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kern="1200">
                <a:solidFill>
                  <a:schemeClr val="tx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© 2020 Darrell Long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47ED2C-5DE2-48C3-A78C-3AD38619D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34650" y="6355080"/>
            <a:ext cx="819150" cy="36512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</a:pPr>
            <a:fld id="{A007D034-B69E-A742-8D96-D676D6BE536A}" type="slidenum">
              <a:rPr lang="en-US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10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10" name="Date Placeholder 2">
            <a:extLst>
              <a:ext uri="{FF2B5EF4-FFF2-40B4-BE49-F238E27FC236}">
                <a16:creationId xmlns:a16="http://schemas.microsoft.com/office/drawing/2014/main" id="{E90B5BBC-2CC8-5643-9B3C-ACA10644590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58804"/>
            <a:ext cx="1240971" cy="365125"/>
          </a:xfrm>
        </p:spPr>
        <p:txBody>
          <a:bodyPr/>
          <a:lstStyle/>
          <a:p>
            <a:r>
              <a:rPr lang="en-US" dirty="0"/>
              <a:t>3 February 2020</a:t>
            </a:r>
          </a:p>
        </p:txBody>
      </p:sp>
    </p:spTree>
    <p:extLst>
      <p:ext uri="{BB962C8B-B14F-4D97-AF65-F5344CB8AC3E}">
        <p14:creationId xmlns:p14="http://schemas.microsoft.com/office/powerpoint/2010/main" val="19689552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8537B233-9CDD-4A90-AABB-A8963DEE4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B33706-061C-4B40-8C5D-A5C49F3E4F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818457"/>
            <a:ext cx="3322317" cy="2975876"/>
          </a:xfrm>
          <a:prstGeom prst="ellipse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Dynamic matrix:  </a:t>
            </a:r>
            <a:r>
              <a:rPr lang="en-US" kern="1200" dirty="0">
                <a:solidFill>
                  <a:schemeClr val="tx1"/>
                </a:solidFill>
                <a:latin typeface="Courier" pitchFamily="2" charset="0"/>
              </a:rPr>
              <a:t>main()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40575EE-C594-4566-BC00-663004E52A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63566" y="1417320"/>
            <a:ext cx="0" cy="402336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F888A7A4-F660-4DCF-82CF-D36F19D5FF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/>
        </p:blipFill>
        <p:spPr>
          <a:xfrm>
            <a:off x="5402017" y="566916"/>
            <a:ext cx="6321870" cy="5724168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A507C8-95B2-4B62-8100-5945F8B20C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344678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rPr>
              <a:t>© 2020 Darrell Long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3F7828-8025-4AF1-8B88-ED6FCC9A8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762308" y="6356350"/>
            <a:ext cx="159149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007D034-B69E-A742-8D96-D676D6BE536A}" type="slidenum">
              <a:rPr lang="en-US">
                <a:solidFill>
                  <a:schemeClr val="tx1">
                    <a:alpha val="70000"/>
                  </a:schemeClr>
                </a:solidFill>
              </a:rPr>
              <a:pPr>
                <a:spcAft>
                  <a:spcPts val="600"/>
                </a:spcAft>
              </a:pPr>
              <a:t>11</a:t>
            </a:fld>
            <a:endParaRPr lang="en-US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9" name="Date Placeholder 2">
            <a:extLst>
              <a:ext uri="{FF2B5EF4-FFF2-40B4-BE49-F238E27FC236}">
                <a16:creationId xmlns:a16="http://schemas.microsoft.com/office/drawing/2014/main" id="{A52ADCEF-11F9-DA40-8765-D93EF74816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58804"/>
            <a:ext cx="1240971" cy="365125"/>
          </a:xfrm>
        </p:spPr>
        <p:txBody>
          <a:bodyPr/>
          <a:lstStyle/>
          <a:p>
            <a:r>
              <a:rPr lang="en-US" dirty="0"/>
              <a:t>3 February 2020</a:t>
            </a:r>
          </a:p>
        </p:txBody>
      </p:sp>
    </p:spTree>
    <p:extLst>
      <p:ext uri="{BB962C8B-B14F-4D97-AF65-F5344CB8AC3E}">
        <p14:creationId xmlns:p14="http://schemas.microsoft.com/office/powerpoint/2010/main" val="145684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8537B233-9CDD-4A90-AABB-A8963DEE4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B33706-061C-4B40-8C5D-A5C49F3E4F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8663" y="818457"/>
            <a:ext cx="4146114" cy="2975876"/>
          </a:xfrm>
          <a:prstGeom prst="ellipse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Dynamic matrix</a:t>
            </a:r>
            <a:br>
              <a:rPr lang="en-US" sz="2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br>
              <a:rPr lang="en-US" sz="2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2400" kern="1200" dirty="0" err="1">
                <a:solidFill>
                  <a:schemeClr val="tx1"/>
                </a:solidFill>
                <a:latin typeface="Courier" pitchFamily="2" charset="0"/>
              </a:rPr>
              <a:t>matrix_create</a:t>
            </a:r>
            <a:r>
              <a:rPr lang="en-US" sz="2400" kern="1200" dirty="0">
                <a:solidFill>
                  <a:schemeClr val="tx1"/>
                </a:solidFill>
                <a:latin typeface="Courier" pitchFamily="2" charset="0"/>
              </a:rPr>
              <a:t>()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888A7A4-F660-4DCF-82CF-D36F19D5FF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/>
        </p:blipFill>
        <p:spPr>
          <a:xfrm>
            <a:off x="716280" y="1779635"/>
            <a:ext cx="6436548" cy="3298730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40575EE-C594-4566-BC00-663004E52A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617861" y="1417320"/>
            <a:ext cx="0" cy="402336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A507C8-95B2-4B62-8100-5945F8B20C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96046" y="6356350"/>
            <a:ext cx="395678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</a:pPr>
            <a:r>
              <a:rPr lang="en-US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rPr>
              <a:t>© 2020 Darrell Long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3F7828-8025-4AF1-8B88-ED6FCC9A8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007D034-B69E-A742-8D96-D676D6BE536A}" type="slidenum">
              <a:rPr lang="en-US">
                <a:solidFill>
                  <a:schemeClr val="tx1">
                    <a:alpha val="70000"/>
                  </a:schemeClr>
                </a:solidFill>
              </a:rPr>
              <a:pPr>
                <a:spcAft>
                  <a:spcPts val="600"/>
                </a:spcAft>
              </a:pPr>
              <a:t>12</a:t>
            </a:fld>
            <a:endParaRPr lang="en-US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9" name="Date Placeholder 2">
            <a:extLst>
              <a:ext uri="{FF2B5EF4-FFF2-40B4-BE49-F238E27FC236}">
                <a16:creationId xmlns:a16="http://schemas.microsoft.com/office/drawing/2014/main" id="{19420498-FE01-1249-B43E-22826CC1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58804"/>
            <a:ext cx="1240971" cy="365125"/>
          </a:xfrm>
        </p:spPr>
        <p:txBody>
          <a:bodyPr/>
          <a:lstStyle/>
          <a:p>
            <a:r>
              <a:rPr lang="en-US" dirty="0"/>
              <a:t>3 February 2020</a:t>
            </a:r>
          </a:p>
        </p:txBody>
      </p:sp>
    </p:spTree>
    <p:extLst>
      <p:ext uri="{BB962C8B-B14F-4D97-AF65-F5344CB8AC3E}">
        <p14:creationId xmlns:p14="http://schemas.microsoft.com/office/powerpoint/2010/main" val="21791605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8537B233-9CDD-4A90-AABB-A8963DEE4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8E66914B-CFDF-4644-B0D5-0F745E1805BF}"/>
              </a:ext>
            </a:extLst>
          </p:cNvPr>
          <p:cNvSpPr txBox="1">
            <a:spLocks/>
          </p:cNvSpPr>
          <p:nvPr/>
        </p:nvSpPr>
        <p:spPr>
          <a:xfrm>
            <a:off x="313156" y="818457"/>
            <a:ext cx="4221264" cy="2975876"/>
          </a:xfrm>
          <a:prstGeom prst="ellipse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Dynamic matrix</a:t>
            </a:r>
            <a:endParaRPr lang="en-US" sz="3400" dirty="0"/>
          </a:p>
          <a:p>
            <a:pPr>
              <a:spcAft>
                <a:spcPts val="600"/>
              </a:spcAft>
            </a:pPr>
            <a:r>
              <a:rPr lang="en-US" sz="3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400" kern="1200" dirty="0" err="1">
                <a:solidFill>
                  <a:schemeClr val="tx1"/>
                </a:solidFill>
                <a:latin typeface="Courier" pitchFamily="2" charset="0"/>
              </a:rPr>
              <a:t>matrix_delete</a:t>
            </a:r>
            <a:r>
              <a:rPr lang="en-US" sz="2400" kern="1200" dirty="0">
                <a:solidFill>
                  <a:schemeClr val="tx1"/>
                </a:solidFill>
                <a:latin typeface="Courier" pitchFamily="2" charset="0"/>
              </a:rPr>
              <a:t>()</a:t>
            </a:r>
            <a:endParaRPr lang="en-US" sz="3400" kern="1200" dirty="0">
              <a:solidFill>
                <a:schemeClr val="tx1"/>
              </a:solidFill>
              <a:latin typeface="Courier" pitchFamily="2" charset="0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40575EE-C594-4566-BC00-663004E52A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63566" y="1417320"/>
            <a:ext cx="0" cy="402336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F888A7A4-F660-4DCF-82CF-D36F19D5FF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/>
        </p:blipFill>
        <p:spPr>
          <a:xfrm>
            <a:off x="5344678" y="1626767"/>
            <a:ext cx="6436548" cy="3604465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A507C8-95B2-4B62-8100-5945F8B20C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344678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rPr>
              <a:t>© 2020 Darrell Long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3F7828-8025-4AF1-8B88-ED6FCC9A8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762308" y="6356350"/>
            <a:ext cx="159149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007D034-B69E-A742-8D96-D676D6BE536A}" type="slidenum">
              <a:rPr lang="en-US">
                <a:solidFill>
                  <a:schemeClr val="tx1">
                    <a:alpha val="70000"/>
                  </a:schemeClr>
                </a:solidFill>
              </a:rPr>
              <a:pPr>
                <a:spcAft>
                  <a:spcPts val="600"/>
                </a:spcAft>
              </a:pPr>
              <a:t>13</a:t>
            </a:fld>
            <a:endParaRPr lang="en-US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9" name="Date Placeholder 2">
            <a:extLst>
              <a:ext uri="{FF2B5EF4-FFF2-40B4-BE49-F238E27FC236}">
                <a16:creationId xmlns:a16="http://schemas.microsoft.com/office/drawing/2014/main" id="{8585A2DB-CCFC-3849-AFD4-E43D84744F7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58804"/>
            <a:ext cx="1240971" cy="365125"/>
          </a:xfrm>
        </p:spPr>
        <p:txBody>
          <a:bodyPr/>
          <a:lstStyle/>
          <a:p>
            <a:r>
              <a:rPr lang="en-US" dirty="0"/>
              <a:t>3 February 2020</a:t>
            </a:r>
          </a:p>
        </p:txBody>
      </p:sp>
    </p:spTree>
    <p:extLst>
      <p:ext uri="{BB962C8B-B14F-4D97-AF65-F5344CB8AC3E}">
        <p14:creationId xmlns:p14="http://schemas.microsoft.com/office/powerpoint/2010/main" val="29032161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AD72D4D1-076F-49D3-9889-EFC4F6D7CA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>
                <a:latin typeface="Courier" pitchFamily="2" charset="0"/>
              </a:rPr>
              <a:t>realloc()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r>
              <a:rPr lang="en-US" sz="1900"/>
              <a:t>Defined as:</a:t>
            </a:r>
          </a:p>
          <a:p>
            <a:pPr lvl="1"/>
            <a:r>
              <a:rPr lang="en-US" sz="1900"/>
              <a:t> </a:t>
            </a:r>
            <a:r>
              <a:rPr lang="en-US" sz="1900">
                <a:latin typeface="Courier" pitchFamily="2" charset="0"/>
              </a:rPr>
              <a:t>void *realloc(void *ptr, size_t size)</a:t>
            </a:r>
          </a:p>
          <a:p>
            <a:r>
              <a:rPr lang="en-US" sz="1900"/>
              <a:t>Reallocates [</a:t>
            </a:r>
            <a:r>
              <a:rPr lang="en-US" sz="1900">
                <a:latin typeface="Courier" pitchFamily="2" charset="0"/>
              </a:rPr>
              <a:t>ptr</a:t>
            </a:r>
            <a:r>
              <a:rPr lang="en-US" sz="1900"/>
              <a:t>] to newly point at [</a:t>
            </a:r>
            <a:r>
              <a:rPr lang="en-US" sz="1900">
                <a:latin typeface="Courier" pitchFamily="2" charset="0"/>
              </a:rPr>
              <a:t>size</a:t>
            </a:r>
            <a:r>
              <a:rPr lang="en-US" sz="1900"/>
              <a:t>] bytes of allocated memory on the heap.</a:t>
            </a:r>
          </a:p>
          <a:p>
            <a:pPr lvl="1"/>
            <a:r>
              <a:rPr lang="en-US" sz="1900"/>
              <a:t>This is not strictly true; what </a:t>
            </a:r>
            <a:r>
              <a:rPr lang="en-US" sz="1900">
                <a:latin typeface="Courier" pitchFamily="2" charset="0"/>
              </a:rPr>
              <a:t>realloc()</a:t>
            </a:r>
            <a:r>
              <a:rPr lang="en-US" sz="1900"/>
              <a:t> actually does is deallocate the old object pointed to by [</a:t>
            </a:r>
            <a:r>
              <a:rPr lang="en-US" sz="1900">
                <a:latin typeface="Courier" pitchFamily="2" charset="0"/>
              </a:rPr>
              <a:t>ptr</a:t>
            </a:r>
            <a:r>
              <a:rPr lang="en-US" sz="1900"/>
              <a:t>] and return a pointer to [</a:t>
            </a:r>
            <a:r>
              <a:rPr lang="en-US" sz="1900">
                <a:latin typeface="Courier" pitchFamily="2" charset="0"/>
              </a:rPr>
              <a:t>size</a:t>
            </a:r>
            <a:r>
              <a:rPr lang="en-US" sz="1900"/>
              <a:t>] bytes of allocated but uninitialized memory.</a:t>
            </a:r>
          </a:p>
          <a:p>
            <a:r>
              <a:rPr lang="en-US" sz="1900"/>
              <a:t>If [</a:t>
            </a:r>
            <a:r>
              <a:rPr lang="en-US" sz="1900">
                <a:latin typeface="Courier" pitchFamily="2" charset="0"/>
              </a:rPr>
              <a:t>size</a:t>
            </a:r>
            <a:r>
              <a:rPr lang="en-US" sz="1900"/>
              <a:t>] is greater than the size of the originally allocated block of memory, the contents of the returned pointer contains everything from the original block, but the extra allocated memory is uninitialized</a:t>
            </a:r>
          </a:p>
          <a:p>
            <a:r>
              <a:rPr lang="en-US" sz="1900"/>
              <a:t>Else if [</a:t>
            </a:r>
            <a:r>
              <a:rPr lang="en-US" sz="1900">
                <a:latin typeface="Courier" pitchFamily="2" charset="0"/>
              </a:rPr>
              <a:t>size</a:t>
            </a:r>
            <a:r>
              <a:rPr lang="en-US" sz="1900"/>
              <a:t>] is less than the size of the originally allocated block of memory, the contents of the returned pointer contains exactly the beginning [</a:t>
            </a:r>
            <a:r>
              <a:rPr lang="en-US" sz="1900">
                <a:latin typeface="Courier" pitchFamily="2" charset="0"/>
              </a:rPr>
              <a:t>size</a:t>
            </a:r>
            <a:r>
              <a:rPr lang="en-US" sz="1900"/>
              <a:t>] bytes from the original block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3DFDAC-0115-4C4E-AB2E-B9525C4B1D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76031" y="6355080"/>
            <a:ext cx="5259985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1050">
                <a:solidFill>
                  <a:schemeClr val="tx1">
                    <a:alpha val="80000"/>
                  </a:schemeClr>
                </a:solidFill>
              </a:rPr>
              <a:t>© 2020 Darrell Long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0F8137-7D72-AB49-ACA3-A241A6C31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71516" y="6355080"/>
            <a:ext cx="782283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0E845C94-571D-FC46-9257-A353056ABCCB}" type="slidenum">
              <a:rPr lang="en-US" sz="105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14</a:t>
            </a:fld>
            <a:endParaRPr lang="en-US" sz="1050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9" name="Date Placeholder 2">
            <a:extLst>
              <a:ext uri="{FF2B5EF4-FFF2-40B4-BE49-F238E27FC236}">
                <a16:creationId xmlns:a16="http://schemas.microsoft.com/office/drawing/2014/main" id="{07F7C5BF-CED4-CA49-B9F6-3B406222AC5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58804"/>
            <a:ext cx="1240971" cy="365125"/>
          </a:xfrm>
        </p:spPr>
        <p:txBody>
          <a:bodyPr/>
          <a:lstStyle/>
          <a:p>
            <a:r>
              <a:rPr lang="en-US" dirty="0"/>
              <a:t>3 February 2020</a:t>
            </a:r>
          </a:p>
        </p:txBody>
      </p:sp>
    </p:spTree>
    <p:extLst>
      <p:ext uri="{BB962C8B-B14F-4D97-AF65-F5344CB8AC3E}">
        <p14:creationId xmlns:p14="http://schemas.microsoft.com/office/powerpoint/2010/main" val="3920330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A56860-E5BE-9D4E-AC25-75D7B0DEB8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 Dynamically Growing Stack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Content Placeholder 6">
            <a:extLst>
              <a:ext uri="{FF2B5EF4-FFF2-40B4-BE49-F238E27FC236}">
                <a16:creationId xmlns:a16="http://schemas.microsoft.com/office/drawing/2014/main" id="{F5AE4B2B-DF9D-B043-A4B1-6D09DB1579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/>
        </p:blipFill>
        <p:spPr>
          <a:xfrm>
            <a:off x="6916290" y="492573"/>
            <a:ext cx="3028608" cy="5880796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B66C8F-2C65-A743-B7FC-0A36379892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53822" y="6444032"/>
            <a:ext cx="461582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1200" kern="1200" dirty="0">
                <a:solidFill>
                  <a:srgbClr val="595959"/>
                </a:solidFill>
                <a:latin typeface="+mn-lt"/>
                <a:ea typeface="+mn-ea"/>
                <a:cs typeface="+mn-cs"/>
              </a:rPr>
              <a:t>© 2020 Darrell Long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2E6980-58DA-E84C-B0C8-23ECFD7B82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91022" y="6444032"/>
            <a:ext cx="136277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0E845C94-571D-FC46-9257-A353056ABCCB}" type="slidenum">
              <a:rPr lang="en-US" sz="1200" kern="1200">
                <a:solidFill>
                  <a:srgbClr val="595959"/>
                </a:solidFill>
                <a:latin typeface="+mn-lt"/>
                <a:ea typeface="+mn-ea"/>
                <a:cs typeface="+mn-cs"/>
              </a:rPr>
              <a:pPr>
                <a:spcAft>
                  <a:spcPts val="600"/>
                </a:spcAft>
              </a:pPr>
              <a:t>15</a:t>
            </a:fld>
            <a:endParaRPr lang="en-US" sz="1200" kern="1200">
              <a:solidFill>
                <a:srgbClr val="595959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Date Placeholder 2">
            <a:extLst>
              <a:ext uri="{FF2B5EF4-FFF2-40B4-BE49-F238E27FC236}">
                <a16:creationId xmlns:a16="http://schemas.microsoft.com/office/drawing/2014/main" id="{3B46BBA8-E0D7-1047-9505-886111B3BAD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58804"/>
            <a:ext cx="1240971" cy="365125"/>
          </a:xfrm>
        </p:spPr>
        <p:txBody>
          <a:bodyPr/>
          <a:lstStyle/>
          <a:p>
            <a:r>
              <a:rPr lang="en-US" dirty="0"/>
              <a:t>3 February 2020</a:t>
            </a:r>
          </a:p>
        </p:txBody>
      </p:sp>
    </p:spTree>
    <p:extLst>
      <p:ext uri="{BB962C8B-B14F-4D97-AF65-F5344CB8AC3E}">
        <p14:creationId xmlns:p14="http://schemas.microsoft.com/office/powerpoint/2010/main" val="15432709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455A1BC-5F25-6E46-97FA-3D24837F46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2005" b="1"/>
          <a:stretch/>
        </p:blipFill>
        <p:spPr>
          <a:xfrm>
            <a:off x="320040" y="320040"/>
            <a:ext cx="11548872" cy="446227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38A241E-0395-41E5-8607-BAA2799A43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4892040"/>
            <a:ext cx="11548872" cy="164592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2D4360-38BF-EE4B-B069-0DE9E1C3DE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0588" y="5093208"/>
            <a:ext cx="6973204" cy="126187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Dynamic Stack: </a:t>
            </a:r>
            <a:r>
              <a:rPr lang="en-US" sz="2800" dirty="0" err="1">
                <a:solidFill>
                  <a:schemeClr val="bg1"/>
                </a:solidFill>
                <a:latin typeface="Courier" pitchFamily="2" charset="0"/>
              </a:rPr>
              <a:t>stack_create</a:t>
            </a:r>
            <a:r>
              <a:rPr lang="en-US" sz="2800" dirty="0">
                <a:solidFill>
                  <a:schemeClr val="bg1"/>
                </a:solidFill>
                <a:latin typeface="Courier" pitchFamily="2" charset="0"/>
              </a:rPr>
              <a:t>()</a:t>
            </a:r>
            <a:endParaRPr lang="en-US" dirty="0">
              <a:solidFill>
                <a:schemeClr val="bg1"/>
              </a:solidFill>
              <a:latin typeface="Courier" pitchFamily="2" charset="0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E352288-84AD-4CA8-BCD5-76C29D34E1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059936" y="5264106"/>
            <a:ext cx="0" cy="914400"/>
          </a:xfrm>
          <a:prstGeom prst="line">
            <a:avLst/>
          </a:prstGeom>
          <a:ln w="19050">
            <a:solidFill>
              <a:schemeClr val="bg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31013C-A83A-5440-8AA7-452DBB9D56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80588" y="6553690"/>
            <a:ext cx="5053698" cy="274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  <a:defRPr/>
            </a:pPr>
            <a:r>
              <a:rPr lang="en-US" sz="1050" kern="1200"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  <a:latin typeface="Calibri" panose="020F0502020204030204"/>
                <a:ea typeface="+mn-ea"/>
                <a:cs typeface="+mn-cs"/>
              </a:rPr>
              <a:t>© 2020 Darrell Long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41F476-66A0-A846-87FE-85B59F1790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25314" y="6553690"/>
            <a:ext cx="1128486" cy="274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0E845C94-571D-FC46-9257-A353056ABCCB}" type="slidenum">
              <a:rPr lang="en-US" sz="1050"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16</a:t>
            </a:fld>
            <a:endParaRPr lang="en-US" sz="1050">
              <a:solidFill>
                <a:schemeClr val="tx1">
                  <a:lumMod val="75000"/>
                  <a:lumOff val="25000"/>
                  <a:alpha val="70000"/>
                </a:schemeClr>
              </a:solidFill>
              <a:latin typeface="Calibri" panose="020F0502020204030204"/>
            </a:endParaRPr>
          </a:p>
        </p:txBody>
      </p:sp>
      <p:sp>
        <p:nvSpPr>
          <p:cNvPr id="9" name="Date Placeholder 2">
            <a:extLst>
              <a:ext uri="{FF2B5EF4-FFF2-40B4-BE49-F238E27FC236}">
                <a16:creationId xmlns:a16="http://schemas.microsoft.com/office/drawing/2014/main" id="{4DE53A2F-594B-8647-B009-78836BF456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58804"/>
            <a:ext cx="1240971" cy="365125"/>
          </a:xfrm>
        </p:spPr>
        <p:txBody>
          <a:bodyPr/>
          <a:lstStyle/>
          <a:p>
            <a:r>
              <a:rPr lang="en-US" dirty="0"/>
              <a:t>3 February 2020</a:t>
            </a:r>
          </a:p>
        </p:txBody>
      </p:sp>
    </p:spTree>
    <p:extLst>
      <p:ext uri="{BB962C8B-B14F-4D97-AF65-F5344CB8AC3E}">
        <p14:creationId xmlns:p14="http://schemas.microsoft.com/office/powerpoint/2010/main" val="6510165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16D352B-8F52-364E-8076-38EE852C7D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7182" b="1"/>
          <a:stretch/>
        </p:blipFill>
        <p:spPr>
          <a:xfrm>
            <a:off x="320040" y="320040"/>
            <a:ext cx="11548872" cy="446227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38A241E-0395-41E5-8607-BAA2799A43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4892040"/>
            <a:ext cx="11548872" cy="164592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F32B94-F835-5047-B571-40C02FD79D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0588" y="5093208"/>
            <a:ext cx="6973204" cy="126187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Dynamic Stack: </a:t>
            </a:r>
            <a:r>
              <a:rPr lang="en-US" sz="3200" dirty="0" err="1">
                <a:solidFill>
                  <a:schemeClr val="bg1"/>
                </a:solidFill>
                <a:latin typeface="Courier" pitchFamily="2" charset="0"/>
              </a:rPr>
              <a:t>stack_push</a:t>
            </a:r>
            <a:r>
              <a:rPr lang="en-US" sz="3200" dirty="0">
                <a:solidFill>
                  <a:schemeClr val="bg1"/>
                </a:solidFill>
                <a:latin typeface="Courier" pitchFamily="2" charset="0"/>
              </a:rPr>
              <a:t>()</a:t>
            </a:r>
            <a:endParaRPr lang="en-US" dirty="0">
              <a:solidFill>
                <a:schemeClr val="bg1"/>
              </a:solidFill>
              <a:latin typeface="Courier" pitchFamily="2" charset="0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E352288-84AD-4CA8-BCD5-76C29D34E1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059936" y="5264106"/>
            <a:ext cx="0" cy="914400"/>
          </a:xfrm>
          <a:prstGeom prst="line">
            <a:avLst/>
          </a:prstGeom>
          <a:ln w="19050">
            <a:solidFill>
              <a:schemeClr val="bg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7689F7-BD06-4D4E-A756-8450E75A6D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80588" y="6553690"/>
            <a:ext cx="5053698" cy="274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  <a:defRPr/>
            </a:pPr>
            <a:r>
              <a:rPr lang="en-US" sz="1050" kern="1200"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  <a:latin typeface="Calibri" panose="020F0502020204030204"/>
                <a:ea typeface="+mn-ea"/>
                <a:cs typeface="+mn-cs"/>
              </a:rPr>
              <a:t>© 2020 Darrell Long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5B6459-F3C6-D44B-ABB1-27A9ABA05F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25314" y="6553690"/>
            <a:ext cx="1128486" cy="274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0E845C94-571D-FC46-9257-A353056ABCCB}" type="slidenum">
              <a:rPr lang="en-US" sz="1050"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17</a:t>
            </a:fld>
            <a:endParaRPr lang="en-US" sz="1050">
              <a:solidFill>
                <a:schemeClr val="tx1">
                  <a:lumMod val="75000"/>
                  <a:lumOff val="25000"/>
                  <a:alpha val="70000"/>
                </a:schemeClr>
              </a:solidFill>
              <a:latin typeface="Calibri" panose="020F0502020204030204"/>
            </a:endParaRPr>
          </a:p>
        </p:txBody>
      </p:sp>
      <p:sp>
        <p:nvSpPr>
          <p:cNvPr id="9" name="Date Placeholder 2">
            <a:extLst>
              <a:ext uri="{FF2B5EF4-FFF2-40B4-BE49-F238E27FC236}">
                <a16:creationId xmlns:a16="http://schemas.microsoft.com/office/drawing/2014/main" id="{9F22C2BA-0D17-DE4A-AAC2-A0E522DC122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58804"/>
            <a:ext cx="1240971" cy="365125"/>
          </a:xfrm>
        </p:spPr>
        <p:txBody>
          <a:bodyPr/>
          <a:lstStyle/>
          <a:p>
            <a:r>
              <a:rPr lang="en-US" dirty="0"/>
              <a:t>3 February 2020</a:t>
            </a:r>
          </a:p>
        </p:txBody>
      </p:sp>
    </p:spTree>
    <p:extLst>
      <p:ext uri="{BB962C8B-B14F-4D97-AF65-F5344CB8AC3E}">
        <p14:creationId xmlns:p14="http://schemas.microsoft.com/office/powerpoint/2010/main" val="1750753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D1D7179B-FF7C-482F-B3D9-2BE9ED1139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210300" cy="6858000"/>
          </a:xfrm>
          <a:custGeom>
            <a:avLst/>
            <a:gdLst>
              <a:gd name="connsiteX0" fmla="*/ 0 w 6210300"/>
              <a:gd name="connsiteY0" fmla="*/ 0 h 6858000"/>
              <a:gd name="connsiteX1" fmla="*/ 2628900 w 6210300"/>
              <a:gd name="connsiteY1" fmla="*/ 0 h 6858000"/>
              <a:gd name="connsiteX2" fmla="*/ 3034146 w 6210300"/>
              <a:gd name="connsiteY2" fmla="*/ 0 h 6858000"/>
              <a:gd name="connsiteX3" fmla="*/ 6210300 w 6210300"/>
              <a:gd name="connsiteY3" fmla="*/ 6858000 h 6858000"/>
              <a:gd name="connsiteX4" fmla="*/ 2628900 w 6210300"/>
              <a:gd name="connsiteY4" fmla="*/ 6858000 h 6858000"/>
              <a:gd name="connsiteX5" fmla="*/ 0 w 6210300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10300" h="6858000">
                <a:moveTo>
                  <a:pt x="0" y="0"/>
                </a:moveTo>
                <a:lnTo>
                  <a:pt x="2628900" y="0"/>
                </a:lnTo>
                <a:lnTo>
                  <a:pt x="3034146" y="0"/>
                </a:lnTo>
                <a:lnTo>
                  <a:pt x="6210300" y="6858000"/>
                </a:lnTo>
                <a:lnTo>
                  <a:pt x="26289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002" y="365125"/>
            <a:ext cx="3973667" cy="5811837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  <a:latin typeface="Courier" pitchFamily="2" charset="0"/>
              </a:rPr>
              <a:t>free()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56927" y="365125"/>
            <a:ext cx="5996871" cy="5811837"/>
          </a:xfrm>
        </p:spPr>
        <p:txBody>
          <a:bodyPr anchor="ctr">
            <a:normAutofit/>
          </a:bodyPr>
          <a:lstStyle/>
          <a:p>
            <a:r>
              <a:rPr lang="en-US" sz="2000">
                <a:solidFill>
                  <a:srgbClr val="FFFFFF"/>
                </a:solidFill>
              </a:rPr>
              <a:t>If we allocate memory, we must also be able to deallocate (or free) memory.</a:t>
            </a:r>
          </a:p>
          <a:p>
            <a:r>
              <a:rPr lang="en-US" sz="2000">
                <a:solidFill>
                  <a:srgbClr val="FFFFFF"/>
                </a:solidFill>
              </a:rPr>
              <a:t>Another standard C library functions specifically for deallocating memory allocated by </a:t>
            </a:r>
            <a:r>
              <a:rPr lang="en-US" sz="2000">
                <a:solidFill>
                  <a:srgbClr val="FFFFFF"/>
                </a:solidFill>
                <a:latin typeface="Courier" pitchFamily="2" charset="0"/>
              </a:rPr>
              <a:t>malloc()</a:t>
            </a:r>
            <a:r>
              <a:rPr lang="en-US" sz="2000">
                <a:solidFill>
                  <a:srgbClr val="FFFFFF"/>
                </a:solidFill>
              </a:rPr>
              <a:t>, </a:t>
            </a:r>
            <a:r>
              <a:rPr lang="en-US" sz="2000">
                <a:solidFill>
                  <a:srgbClr val="FFFFFF"/>
                </a:solidFill>
                <a:latin typeface="Courier" pitchFamily="2" charset="0"/>
              </a:rPr>
              <a:t>calloc()</a:t>
            </a:r>
            <a:r>
              <a:rPr lang="en-US" sz="2000">
                <a:solidFill>
                  <a:srgbClr val="FFFFFF"/>
                </a:solidFill>
              </a:rPr>
              <a:t>, or </a:t>
            </a:r>
            <a:r>
              <a:rPr lang="en-US" sz="2000">
                <a:solidFill>
                  <a:srgbClr val="FFFFFF"/>
                </a:solidFill>
                <a:latin typeface="Courier" pitchFamily="2" charset="0"/>
              </a:rPr>
              <a:t>realloc()</a:t>
            </a:r>
            <a:r>
              <a:rPr lang="en-US" sz="2000">
                <a:solidFill>
                  <a:srgbClr val="FFFFFF"/>
                </a:solidFill>
              </a:rPr>
              <a:t>. </a:t>
            </a:r>
          </a:p>
          <a:p>
            <a:r>
              <a:rPr lang="en-US" sz="2000">
                <a:solidFill>
                  <a:srgbClr val="FFFFFF"/>
                </a:solidFill>
              </a:rPr>
              <a:t>Defined as </a:t>
            </a:r>
            <a:r>
              <a:rPr lang="en-US" sz="2000">
                <a:solidFill>
                  <a:srgbClr val="FFFFFF"/>
                </a:solidFill>
                <a:latin typeface="Courier" pitchFamily="2" charset="0"/>
              </a:rPr>
              <a:t>void free(void *ptr)</a:t>
            </a:r>
          </a:p>
          <a:p>
            <a:r>
              <a:rPr lang="en-US" sz="2000">
                <a:solidFill>
                  <a:srgbClr val="FFFFFF"/>
                </a:solidFill>
              </a:rPr>
              <a:t>Deallocates the memory space pointed to by [ptr].</a:t>
            </a:r>
          </a:p>
          <a:p>
            <a:r>
              <a:rPr lang="en-US" sz="2000">
                <a:solidFill>
                  <a:srgbClr val="FFFFFF"/>
                </a:solidFill>
              </a:rPr>
              <a:t>Memory leaks occur if allocated memory isn’t freed.</a:t>
            </a:r>
          </a:p>
          <a:p>
            <a:r>
              <a:rPr lang="en-US" sz="2000">
                <a:solidFill>
                  <a:srgbClr val="FFFFFF"/>
                </a:solidFill>
              </a:rPr>
              <a:t>Segmentation faults/core dumps can occur if a program tries to access memory locations that it isn’t allowed to access.</a:t>
            </a:r>
          </a:p>
          <a:p>
            <a:r>
              <a:rPr lang="en-US" sz="2000">
                <a:solidFill>
                  <a:srgbClr val="FFFFFF"/>
                </a:solidFill>
              </a:rPr>
              <a:t>Pointers that have been freed should be set to </a:t>
            </a:r>
            <a:r>
              <a:rPr lang="en-US" sz="2000">
                <a:solidFill>
                  <a:srgbClr val="FFFFFF"/>
                </a:solidFill>
                <a:latin typeface="Courier" pitchFamily="2" charset="0"/>
              </a:rPr>
              <a:t>NULL</a:t>
            </a:r>
            <a:r>
              <a:rPr lang="en-US" sz="2000">
                <a:solidFill>
                  <a:srgbClr val="FFFFFF"/>
                </a:solidFill>
              </a:rPr>
              <a:t> to mitigate use-after-free vulnerabilities.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1C68FE-B757-F148-9DCE-4F725DDD2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>
                    <a:alpha val="80000"/>
                  </a:srgbClr>
                </a:solidFill>
              </a:rPr>
              <a:t>© 2020 Darrell Long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576DFC-02D7-F347-A991-4399C2C3E9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0E845C94-571D-FC46-9257-A353056ABCCB}" type="slidenum">
              <a:rPr lang="en-US">
                <a:solidFill>
                  <a:srgbClr val="FFFFFF">
                    <a:alpha val="80000"/>
                  </a:srgbClr>
                </a:solidFill>
              </a:rPr>
              <a:pPr>
                <a:spcAft>
                  <a:spcPts val="600"/>
                </a:spcAft>
              </a:pPr>
              <a:t>18</a:t>
            </a:fld>
            <a:endParaRPr lang="en-US">
              <a:solidFill>
                <a:srgbClr val="FFFFFF">
                  <a:alpha val="80000"/>
                </a:srgbClr>
              </a:solidFill>
            </a:endParaRPr>
          </a:p>
        </p:txBody>
      </p:sp>
      <p:sp>
        <p:nvSpPr>
          <p:cNvPr id="10" name="Date Placeholder 2">
            <a:extLst>
              <a:ext uri="{FF2B5EF4-FFF2-40B4-BE49-F238E27FC236}">
                <a16:creationId xmlns:a16="http://schemas.microsoft.com/office/drawing/2014/main" id="{8D3FCF97-EC2E-AA41-9C02-32C3EF12E5E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58804"/>
            <a:ext cx="1240971" cy="365125"/>
          </a:xfrm>
        </p:spPr>
        <p:txBody>
          <a:bodyPr/>
          <a:lstStyle/>
          <a:p>
            <a:r>
              <a:rPr lang="en-US" dirty="0"/>
              <a:t>3 February 2020</a:t>
            </a:r>
          </a:p>
        </p:txBody>
      </p:sp>
    </p:spTree>
    <p:extLst>
      <p:ext uri="{BB962C8B-B14F-4D97-AF65-F5344CB8AC3E}">
        <p14:creationId xmlns:p14="http://schemas.microsoft.com/office/powerpoint/2010/main" val="14189161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1307" y="640081"/>
            <a:ext cx="3377183" cy="3681976"/>
          </a:xfrm>
          <a:prstGeom prst="ellipse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5000"/>
              <a:t>Example of free()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566" r="-1" b="-1"/>
          <a:stretch/>
        </p:blipFill>
        <p:spPr>
          <a:xfrm>
            <a:off x="4654297" y="12536"/>
            <a:ext cx="7537704" cy="685799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9E9F7E95-45C7-40B3-ACDD-5611F1ED7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33142" y="0"/>
            <a:ext cx="126124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DA44EEB-842A-BD42-8DC9-9B5B9C5D0E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43984" y="6494136"/>
            <a:ext cx="5738693" cy="365125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  <a:defRPr/>
            </a:pPr>
            <a:r>
              <a:rPr lang="en-US" kern="1200" dirty="0">
                <a:solidFill>
                  <a:srgbClr val="FFFFFF"/>
                </a:solidFill>
                <a:latin typeface="Calibri" panose="020F0502020204030204"/>
                <a:ea typeface="+mn-ea"/>
                <a:cs typeface="+mn-cs"/>
              </a:rPr>
              <a:t>© 2020 Darrell Long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2CD80B-79A2-3547-848D-D8491F3214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26476" y="6494136"/>
            <a:ext cx="625443" cy="365125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0E845C94-571D-FC46-9257-A353056ABCCB}" type="slidenum">
              <a:rPr lang="en-US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19</a:t>
            </a:fld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8" name="Date Placeholder 2">
            <a:extLst>
              <a:ext uri="{FF2B5EF4-FFF2-40B4-BE49-F238E27FC236}">
                <a16:creationId xmlns:a16="http://schemas.microsoft.com/office/drawing/2014/main" id="{FDF0E047-DDCF-CD44-889C-9D8E471F68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58804"/>
            <a:ext cx="1240971" cy="365125"/>
          </a:xfrm>
        </p:spPr>
        <p:txBody>
          <a:bodyPr/>
          <a:lstStyle/>
          <a:p>
            <a:r>
              <a:rPr lang="en-US" dirty="0"/>
              <a:t>3 February 2020</a:t>
            </a:r>
          </a:p>
        </p:txBody>
      </p:sp>
    </p:spTree>
    <p:extLst>
      <p:ext uri="{BB962C8B-B14F-4D97-AF65-F5344CB8AC3E}">
        <p14:creationId xmlns:p14="http://schemas.microsoft.com/office/powerpoint/2010/main" val="8088413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B0792D4F-247E-46FE-85FC-881DEFA41D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932688"/>
            <a:ext cx="4892040" cy="1773936"/>
          </a:xfrm>
        </p:spPr>
        <p:txBody>
          <a:bodyPr anchor="b">
            <a:normAutofit/>
          </a:bodyPr>
          <a:lstStyle/>
          <a:p>
            <a:r>
              <a:rPr lang="en-US" sz="4000"/>
              <a:t>What is dynamic memory allocation?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1248" y="2898648"/>
            <a:ext cx="4892040" cy="3209544"/>
          </a:xfrm>
        </p:spPr>
        <p:txBody>
          <a:bodyPr anchor="t">
            <a:normAutofit/>
          </a:bodyPr>
          <a:lstStyle/>
          <a:p>
            <a:r>
              <a:rPr lang="en-US" sz="1600"/>
              <a:t>The act of allocating memory for variables on the heap (or called free store) during program run-time.</a:t>
            </a:r>
          </a:p>
          <a:p>
            <a:r>
              <a:rPr lang="en-US" sz="1600"/>
              <a:t>Quite different than compile time (static) allocation:</a:t>
            </a:r>
          </a:p>
          <a:p>
            <a:pPr lvl="1"/>
            <a:r>
              <a:rPr lang="en-US" sz="1600"/>
              <a:t>Compile time allocation (CTA) means memory for named variables is allocated by the compiler at compile time, </a:t>
            </a:r>
          </a:p>
          <a:p>
            <a:pPr lvl="1"/>
            <a:r>
              <a:rPr lang="en-US" sz="1600"/>
              <a:t>Dynamic memory allocation (DMA) means memory is allocated on-the-fly during run-time.</a:t>
            </a:r>
          </a:p>
          <a:p>
            <a:pPr lvl="1"/>
            <a:r>
              <a:rPr lang="en-US" sz="1600"/>
              <a:t>CTA requires the exact size and type of storage at compile time, DMA is calculated and allocates the exact memory it needs during run-time.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49A7284-D010-4ACB-A08A-FC3C3689B5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238597" y="1417320"/>
            <a:ext cx="0" cy="402336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A person wearing a red hat&#10;&#10;Description automatically generated">
            <a:extLst>
              <a:ext uri="{FF2B5EF4-FFF2-40B4-BE49-F238E27FC236}">
                <a16:creationId xmlns:a16="http://schemas.microsoft.com/office/drawing/2014/main" id="{29EB1B59-9E64-4742-84DF-63EA8DCB85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288" r="12539" b="1"/>
          <a:stretch/>
        </p:blipFill>
        <p:spPr>
          <a:xfrm>
            <a:off x="6748272" y="822412"/>
            <a:ext cx="5025525" cy="522232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2529F9-0188-304D-8D31-6B4127D335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84264" y="6355080"/>
            <a:ext cx="3621024" cy="365760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>
                <a:solidFill>
                  <a:schemeClr val="tx1">
                    <a:alpha val="80000"/>
                  </a:schemeClr>
                </a:solidFill>
              </a:rPr>
              <a:t>© 2020 Darrell Long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4C82D6-8C93-4742-9749-FA7CE940BC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34650" y="6355080"/>
            <a:ext cx="819150" cy="365125"/>
          </a:xfrm>
          <a:prstGeom prst="ellipse">
            <a:avLst/>
          </a:prstGeo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0E845C94-571D-FC46-9257-A353056ABCCB}" type="slidenum">
              <a:rPr lang="en-US">
                <a:solidFill>
                  <a:schemeClr val="tx1">
                    <a:alpha val="80000"/>
                  </a:schemeClr>
                </a:solidFill>
              </a:rPr>
              <a:pPr>
                <a:lnSpc>
                  <a:spcPct val="90000"/>
                </a:lnSpc>
                <a:spcAft>
                  <a:spcPts val="600"/>
                </a:spcAft>
              </a:pPr>
              <a:t>2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11" name="Date Placeholder 2">
            <a:extLst>
              <a:ext uri="{FF2B5EF4-FFF2-40B4-BE49-F238E27FC236}">
                <a16:creationId xmlns:a16="http://schemas.microsoft.com/office/drawing/2014/main" id="{602F11F1-0BEE-7248-91D5-7488958C9F0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58804"/>
            <a:ext cx="1240971" cy="365125"/>
          </a:xfrm>
        </p:spPr>
        <p:txBody>
          <a:bodyPr/>
          <a:lstStyle/>
          <a:p>
            <a:r>
              <a:rPr lang="en-US" dirty="0"/>
              <a:t>3 February 2020</a:t>
            </a:r>
          </a:p>
        </p:txBody>
      </p:sp>
    </p:spTree>
    <p:extLst>
      <p:ext uri="{BB962C8B-B14F-4D97-AF65-F5344CB8AC3E}">
        <p14:creationId xmlns:p14="http://schemas.microsoft.com/office/powerpoint/2010/main" val="16060053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D1D7179B-FF7C-482F-B3D9-2BE9ED1139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210300" cy="6858000"/>
          </a:xfrm>
          <a:custGeom>
            <a:avLst/>
            <a:gdLst>
              <a:gd name="connsiteX0" fmla="*/ 0 w 6210300"/>
              <a:gd name="connsiteY0" fmla="*/ 0 h 6858000"/>
              <a:gd name="connsiteX1" fmla="*/ 2628900 w 6210300"/>
              <a:gd name="connsiteY1" fmla="*/ 0 h 6858000"/>
              <a:gd name="connsiteX2" fmla="*/ 3034146 w 6210300"/>
              <a:gd name="connsiteY2" fmla="*/ 0 h 6858000"/>
              <a:gd name="connsiteX3" fmla="*/ 6210300 w 6210300"/>
              <a:gd name="connsiteY3" fmla="*/ 6858000 h 6858000"/>
              <a:gd name="connsiteX4" fmla="*/ 2628900 w 6210300"/>
              <a:gd name="connsiteY4" fmla="*/ 6858000 h 6858000"/>
              <a:gd name="connsiteX5" fmla="*/ 0 w 6210300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10300" h="6858000">
                <a:moveTo>
                  <a:pt x="0" y="0"/>
                </a:moveTo>
                <a:lnTo>
                  <a:pt x="2628900" y="0"/>
                </a:lnTo>
                <a:lnTo>
                  <a:pt x="3034146" y="0"/>
                </a:lnTo>
                <a:lnTo>
                  <a:pt x="6210300" y="6858000"/>
                </a:lnTo>
                <a:lnTo>
                  <a:pt x="26289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002" y="365125"/>
            <a:ext cx="3973667" cy="5811837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Detecting Memory Leaks and Segmentation Faults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56927" y="365125"/>
            <a:ext cx="5996871" cy="5811837"/>
          </a:xfrm>
        </p:spPr>
        <p:txBody>
          <a:bodyPr anchor="ctr">
            <a:normAutofit/>
          </a:bodyPr>
          <a:lstStyle/>
          <a:p>
            <a:r>
              <a:rPr lang="en-US" sz="2000">
                <a:solidFill>
                  <a:srgbClr val="FFFFFF"/>
                </a:solidFill>
              </a:rPr>
              <a:t>Memory leaks and segmentation faults, as well as other errors, can be detected using </a:t>
            </a:r>
            <a:r>
              <a:rPr lang="en-US" sz="2000">
                <a:solidFill>
                  <a:srgbClr val="FFFFFF"/>
                </a:solidFill>
                <a:latin typeface="Courier" pitchFamily="2" charset="0"/>
              </a:rPr>
              <a:t>gdb</a:t>
            </a:r>
            <a:r>
              <a:rPr lang="en-US" sz="2000">
                <a:solidFill>
                  <a:srgbClr val="FFFFFF"/>
                </a:solidFill>
              </a:rPr>
              <a:t>, </a:t>
            </a:r>
            <a:r>
              <a:rPr lang="en-US" sz="2000">
                <a:solidFill>
                  <a:srgbClr val="FFFFFF"/>
                </a:solidFill>
                <a:latin typeface="Courier" pitchFamily="2" charset="0"/>
              </a:rPr>
              <a:t>infer</a:t>
            </a:r>
            <a:r>
              <a:rPr lang="en-US" sz="2000">
                <a:solidFill>
                  <a:srgbClr val="FFFFFF"/>
                </a:solidFill>
              </a:rPr>
              <a:t>, or </a:t>
            </a:r>
            <a:r>
              <a:rPr lang="en-US" sz="2000">
                <a:solidFill>
                  <a:srgbClr val="FFFFFF"/>
                </a:solidFill>
                <a:latin typeface="Courier" pitchFamily="2" charset="0"/>
              </a:rPr>
              <a:t>valgrind</a:t>
            </a:r>
          </a:p>
          <a:p>
            <a:pPr lvl="1"/>
            <a:r>
              <a:rPr lang="en-US" sz="2000">
                <a:solidFill>
                  <a:srgbClr val="FFFFFF"/>
                </a:solidFill>
              </a:rPr>
              <a:t>These tools can be found on the UCSC Unix timeshare.</a:t>
            </a:r>
          </a:p>
          <a:p>
            <a:pPr lvl="1"/>
            <a:r>
              <a:rPr lang="en-US" sz="2000">
                <a:solidFill>
                  <a:srgbClr val="FFFFFF"/>
                </a:solidFill>
              </a:rPr>
              <a:t>Should be used in tandem when debugging.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3DFBC4-E554-3840-95BA-1C6B5ABAF3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>
                    <a:alpha val="80000"/>
                  </a:srgbClr>
                </a:solidFill>
              </a:rPr>
              <a:t>© 2020 Darrell Long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F92797-B7E9-6B42-91B8-4AC3DBE5B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0E845C94-571D-FC46-9257-A353056ABCCB}" type="slidenum">
              <a:rPr lang="en-US">
                <a:solidFill>
                  <a:srgbClr val="FFFFFF">
                    <a:alpha val="80000"/>
                  </a:srgbClr>
                </a:solidFill>
              </a:rPr>
              <a:pPr>
                <a:spcAft>
                  <a:spcPts val="600"/>
                </a:spcAft>
              </a:pPr>
              <a:t>20</a:t>
            </a:fld>
            <a:endParaRPr lang="en-US">
              <a:solidFill>
                <a:srgbClr val="FFFFFF">
                  <a:alpha val="80000"/>
                </a:srgbClr>
              </a:solidFill>
            </a:endParaRPr>
          </a:p>
        </p:txBody>
      </p:sp>
      <p:sp>
        <p:nvSpPr>
          <p:cNvPr id="10" name="Date Placeholder 2">
            <a:extLst>
              <a:ext uri="{FF2B5EF4-FFF2-40B4-BE49-F238E27FC236}">
                <a16:creationId xmlns:a16="http://schemas.microsoft.com/office/drawing/2014/main" id="{E312DE9E-6AA0-1541-9040-17E3636280E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58804"/>
            <a:ext cx="1240971" cy="365125"/>
          </a:xfrm>
        </p:spPr>
        <p:txBody>
          <a:bodyPr/>
          <a:lstStyle/>
          <a:p>
            <a:r>
              <a:rPr lang="en-US" dirty="0"/>
              <a:t>3 February 2020</a:t>
            </a:r>
          </a:p>
        </p:txBody>
      </p:sp>
    </p:spTree>
    <p:extLst>
      <p:ext uri="{BB962C8B-B14F-4D97-AF65-F5344CB8AC3E}">
        <p14:creationId xmlns:p14="http://schemas.microsoft.com/office/powerpoint/2010/main" val="18359080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4292" y="513612"/>
            <a:ext cx="9894133" cy="1031216"/>
          </a:xfrm>
        </p:spPr>
        <p:txBody>
          <a:bodyPr anchor="b">
            <a:normAutofit/>
          </a:bodyPr>
          <a:lstStyle/>
          <a:p>
            <a:r>
              <a:rPr lang="en-US" dirty="0">
                <a:latin typeface="Courier" pitchFamily="2" charset="0"/>
              </a:rPr>
              <a:t>infer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569600" y="3285595"/>
            <a:ext cx="4938000" cy="1374255"/>
          </a:xfrm>
          <a:prstGeom prst="rect">
            <a:avLst/>
          </a:pr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607803A-4E99-444E-94F7-8785CDDF58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80154" y="1884045"/>
            <a:ext cx="3275668" cy="2853308"/>
          </a:xfrm>
          <a:custGeom>
            <a:avLst/>
            <a:gdLst>
              <a:gd name="connsiteX0" fmla="*/ 3275668 w 3275668"/>
              <a:gd name="connsiteY0" fmla="*/ 2853308 h 2853308"/>
              <a:gd name="connsiteX1" fmla="*/ 655 w 3275668"/>
              <a:gd name="connsiteY1" fmla="*/ 2853308 h 2853308"/>
              <a:gd name="connsiteX2" fmla="*/ 0 w 3275668"/>
              <a:gd name="connsiteY2" fmla="*/ 2467565 h 2853308"/>
              <a:gd name="connsiteX3" fmla="*/ 2869894 w 3275668"/>
              <a:gd name="connsiteY3" fmla="*/ 2468888 h 2853308"/>
              <a:gd name="connsiteX4" fmla="*/ 2869894 w 3275668"/>
              <a:gd name="connsiteY4" fmla="*/ 0 h 2853308"/>
              <a:gd name="connsiteX5" fmla="*/ 3275668 w 3275668"/>
              <a:gd name="connsiteY5" fmla="*/ 0 h 2853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75668" h="2853308">
                <a:moveTo>
                  <a:pt x="3275668" y="2853308"/>
                </a:moveTo>
                <a:lnTo>
                  <a:pt x="655" y="2853308"/>
                </a:lnTo>
                <a:cubicBezTo>
                  <a:pt x="-655" y="2720171"/>
                  <a:pt x="1310" y="2600702"/>
                  <a:pt x="0" y="2467565"/>
                </a:cubicBezTo>
                <a:lnTo>
                  <a:pt x="2869894" y="2468888"/>
                </a:lnTo>
                <a:lnTo>
                  <a:pt x="2869894" y="0"/>
                </a:lnTo>
                <a:lnTo>
                  <a:pt x="3275668" y="0"/>
                </a:lnTo>
                <a:close/>
              </a:path>
            </a:pathLst>
          </a:custGeom>
          <a:solidFill>
            <a:srgbClr val="4C4C4C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2989BE6A-C309-418E-8ADD-1616A98057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55822" y="3222529"/>
            <a:ext cx="3242952" cy="2828156"/>
          </a:xfrm>
          <a:custGeom>
            <a:avLst/>
            <a:gdLst>
              <a:gd name="connsiteX0" fmla="*/ 2837178 w 3242952"/>
              <a:gd name="connsiteY0" fmla="*/ 0 h 2828156"/>
              <a:gd name="connsiteX1" fmla="*/ 3242952 w 3242952"/>
              <a:gd name="connsiteY1" fmla="*/ 0 h 2828156"/>
              <a:gd name="connsiteX2" fmla="*/ 3242952 w 3242952"/>
              <a:gd name="connsiteY2" fmla="*/ 2828156 h 2828156"/>
              <a:gd name="connsiteX3" fmla="*/ 0 w 3242952"/>
              <a:gd name="connsiteY3" fmla="*/ 2828156 h 2828156"/>
              <a:gd name="connsiteX4" fmla="*/ 0 w 3242952"/>
              <a:gd name="connsiteY4" fmla="*/ 2442859 h 2828156"/>
              <a:gd name="connsiteX5" fmla="*/ 2837178 w 3242952"/>
              <a:gd name="connsiteY5" fmla="*/ 2443295 h 2828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42952" h="2828156">
                <a:moveTo>
                  <a:pt x="2837178" y="0"/>
                </a:moveTo>
                <a:lnTo>
                  <a:pt x="3242952" y="0"/>
                </a:lnTo>
                <a:lnTo>
                  <a:pt x="3242952" y="2828156"/>
                </a:lnTo>
                <a:lnTo>
                  <a:pt x="0" y="2828156"/>
                </a:lnTo>
                <a:lnTo>
                  <a:pt x="0" y="2442859"/>
                </a:lnTo>
                <a:lnTo>
                  <a:pt x="2837178" y="2443295"/>
                </a:lnTo>
                <a:close/>
              </a:path>
            </a:pathLst>
          </a:custGeom>
          <a:solidFill>
            <a:srgbClr val="4C4C4C"/>
          </a:solidFill>
          <a:ln w="0">
            <a:noFill/>
            <a:prstDash val="solid"/>
            <a:round/>
            <a:headEnd/>
            <a:tailEnd/>
          </a:ln>
        </p:spPr>
        <p:txBody>
          <a:bodyPr wrap="square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81373" y="2279151"/>
            <a:ext cx="3627063" cy="3387145"/>
          </a:xfrm>
        </p:spPr>
        <p:txBody>
          <a:bodyPr anchor="ctr">
            <a:normAutofit lnSpcReduction="10000"/>
          </a:bodyPr>
          <a:lstStyle/>
          <a:p>
            <a:r>
              <a:rPr lang="en-US" sz="2400" dirty="0"/>
              <a:t>A static analysis tool to detect bugs in </a:t>
            </a:r>
            <a:r>
              <a:rPr lang="en-US" sz="2400" b="1" dirty="0"/>
              <a:t>C</a:t>
            </a:r>
            <a:r>
              <a:rPr lang="en-US" sz="2400" dirty="0"/>
              <a:t>, C++, and Java.</a:t>
            </a:r>
          </a:p>
          <a:p>
            <a:r>
              <a:rPr lang="en-US" sz="2400" dirty="0"/>
              <a:t>Checks for null pointer exceptions, resource leakage, race conditions, and missing lock guards.</a:t>
            </a:r>
          </a:p>
          <a:p>
            <a:r>
              <a:rPr lang="en-US" sz="2400" dirty="0"/>
              <a:t>On the left is an example of a </a:t>
            </a:r>
            <a:r>
              <a:rPr lang="en-US" sz="2400" dirty="0">
                <a:latin typeface="Courier" pitchFamily="2" charset="0"/>
              </a:rPr>
              <a:t>make infer</a:t>
            </a:r>
            <a:r>
              <a:rPr lang="en-US" sz="2400" dirty="0"/>
              <a:t> target in a </a:t>
            </a:r>
            <a:r>
              <a:rPr lang="en-US" sz="2400" dirty="0" err="1">
                <a:latin typeface="Courier" pitchFamily="2" charset="0"/>
              </a:rPr>
              <a:t>Makefile</a:t>
            </a:r>
            <a:r>
              <a:rPr lang="en-US" sz="2400" dirty="0">
                <a:latin typeface="Courier" pitchFamily="2" charset="0"/>
              </a:rPr>
              <a:t>.</a:t>
            </a:r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36BBC9-3ED7-EF48-8228-81DB401D77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1100">
                <a:solidFill>
                  <a:prstClr val="black">
                    <a:tint val="75000"/>
                  </a:prstClr>
                </a:solidFill>
              </a:rPr>
              <a:t>© 2020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18C773-7E22-314D-BB3F-336CFB6BCC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0E845C94-571D-FC46-9257-A353056ABCCB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spcAft>
                  <a:spcPts val="600"/>
                </a:spcAft>
              </a:pPr>
              <a:t>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Date Placeholder 2">
            <a:extLst>
              <a:ext uri="{FF2B5EF4-FFF2-40B4-BE49-F238E27FC236}">
                <a16:creationId xmlns:a16="http://schemas.microsoft.com/office/drawing/2014/main" id="{B1F131F3-480A-A047-9339-E50DCA72E95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58804"/>
            <a:ext cx="1240971" cy="365125"/>
          </a:xfrm>
        </p:spPr>
        <p:txBody>
          <a:bodyPr/>
          <a:lstStyle/>
          <a:p>
            <a:r>
              <a:rPr lang="en-US" dirty="0"/>
              <a:t>3 February 2020</a:t>
            </a:r>
          </a:p>
        </p:txBody>
      </p:sp>
    </p:spTree>
    <p:extLst>
      <p:ext uri="{BB962C8B-B14F-4D97-AF65-F5344CB8AC3E}">
        <p14:creationId xmlns:p14="http://schemas.microsoft.com/office/powerpoint/2010/main" val="8610692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9B76D444-2756-434F-AE61-96D69830C1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713232"/>
            <a:ext cx="5154168" cy="1197864"/>
          </a:xfrm>
        </p:spPr>
        <p:txBody>
          <a:bodyPr>
            <a:normAutofit/>
          </a:bodyPr>
          <a:lstStyle/>
          <a:p>
            <a:r>
              <a:rPr lang="en-US" err="1">
                <a:latin typeface="Courier" pitchFamily="2" charset="0"/>
              </a:rPr>
              <a:t>valgrind</a:t>
            </a:r>
            <a:endParaRPr lang="en-US">
              <a:latin typeface="Courier" pitchFamily="2" charset="0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DF5FE34-0A41-407A-8D94-10FCF68F1D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75488" y="831087"/>
            <a:ext cx="0" cy="914400"/>
          </a:xfrm>
          <a:prstGeom prst="line">
            <a:avLst/>
          </a:prstGeom>
          <a:ln w="190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1248" y="2048256"/>
            <a:ext cx="5154168" cy="4123944"/>
          </a:xfrm>
        </p:spPr>
        <p:txBody>
          <a:bodyPr anchor="t">
            <a:normAutofit/>
          </a:bodyPr>
          <a:lstStyle/>
          <a:p>
            <a:r>
              <a:rPr lang="en-US" sz="1700"/>
              <a:t>A collection of dynamic analysis tools.</a:t>
            </a:r>
          </a:p>
          <a:p>
            <a:r>
              <a:rPr lang="en-US" sz="1700"/>
              <a:t>Usually used for its </a:t>
            </a:r>
            <a:r>
              <a:rPr lang="en-US" sz="1700">
                <a:latin typeface="Courier" pitchFamily="2" charset="0"/>
              </a:rPr>
              <a:t>memcheck</a:t>
            </a:r>
            <a:r>
              <a:rPr lang="en-US" sz="1700"/>
              <a:t> tool, which can detect:</a:t>
            </a:r>
          </a:p>
          <a:p>
            <a:pPr lvl="1"/>
            <a:r>
              <a:rPr lang="en-US" sz="1700"/>
              <a:t>Use of uninitialized memory.</a:t>
            </a:r>
          </a:p>
          <a:p>
            <a:pPr lvl="1"/>
            <a:r>
              <a:rPr lang="en-US" sz="1700"/>
              <a:t>Reading/writing memory after it has been freed.</a:t>
            </a:r>
          </a:p>
          <a:p>
            <a:pPr lvl="1"/>
            <a:r>
              <a:rPr lang="en-US" sz="1700"/>
              <a:t>Reading/writing off the end of allocated blocks of memory.</a:t>
            </a:r>
          </a:p>
          <a:p>
            <a:pPr lvl="1"/>
            <a:r>
              <a:rPr lang="en-US" sz="1700"/>
              <a:t>Reading/writing inappropriate areas on the stack.</a:t>
            </a:r>
          </a:p>
          <a:p>
            <a:pPr lvl="1"/>
            <a:r>
              <a:rPr lang="en-US" sz="1700"/>
              <a:t>Memory leaks – where pointers to </a:t>
            </a:r>
            <a:r>
              <a:rPr lang="en-US" sz="1700">
                <a:latin typeface="Courier" pitchFamily="2" charset="0"/>
              </a:rPr>
              <a:t>malloc’</a:t>
            </a:r>
            <a:r>
              <a:rPr lang="en-US" sz="1700"/>
              <a:t>d blocks are lost forever.</a:t>
            </a:r>
          </a:p>
          <a:p>
            <a:r>
              <a:rPr lang="en-US" sz="1700"/>
              <a:t>Useful command line flags/options for </a:t>
            </a:r>
            <a:r>
              <a:rPr lang="en-US" sz="1700">
                <a:latin typeface="Courier" pitchFamily="2" charset="0"/>
              </a:rPr>
              <a:t>valgrind</a:t>
            </a:r>
          </a:p>
          <a:p>
            <a:pPr lvl="1"/>
            <a:r>
              <a:rPr lang="en-US" sz="1700">
                <a:latin typeface="Courier" pitchFamily="2" charset="0"/>
              </a:rPr>
              <a:t>--leak-check=full</a:t>
            </a:r>
          </a:p>
          <a:p>
            <a:pPr lvl="1"/>
            <a:r>
              <a:rPr lang="en-US" sz="1700">
                <a:latin typeface="Courier" pitchFamily="2" charset="0"/>
              </a:rPr>
              <a:t>--show-leak-kinds=all</a:t>
            </a:r>
          </a:p>
          <a:p>
            <a:pPr lvl="1"/>
            <a:endParaRPr lang="en-US" sz="170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3347E6-AC7E-874E-83C4-985482862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56412" y="6356350"/>
            <a:ext cx="3139004" cy="365125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r>
              <a:rPr lang="en-US">
                <a:solidFill>
                  <a:schemeClr val="tx1">
                    <a:alpha val="70000"/>
                  </a:schemeClr>
                </a:solidFill>
              </a:rPr>
              <a:t>© 2020 Darrell Long</a:t>
            </a:r>
          </a:p>
        </p:txBody>
      </p:sp>
      <p:pic>
        <p:nvPicPr>
          <p:cNvPr id="7" name="Picture 6" descr="A picture containing dark, black, man, water&#10;&#10;Description automatically generated">
            <a:extLst>
              <a:ext uri="{FF2B5EF4-FFF2-40B4-BE49-F238E27FC236}">
                <a16:creationId xmlns:a16="http://schemas.microsoft.com/office/drawing/2014/main" id="{C16762E7-E251-3245-93A8-82A6E89C34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376"/>
          <a:stretch/>
        </p:blipFill>
        <p:spPr>
          <a:xfrm>
            <a:off x="6696891" y="10"/>
            <a:ext cx="5495109" cy="685799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8DCEBD-90EC-724E-BA3E-79A93C905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50286" y="6355080"/>
            <a:ext cx="906562" cy="365125"/>
          </a:xfrm>
          <a:prstGeom prst="ellipse">
            <a:avLst/>
          </a:prstGeo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0E845C94-571D-FC46-9257-A353056ABCCB}" type="slidenum">
              <a:rPr lang="en-US">
                <a:solidFill>
                  <a:schemeClr val="tx1">
                    <a:alpha val="70000"/>
                  </a:schemeClr>
                </a:solidFill>
              </a:rPr>
              <a:pPr>
                <a:lnSpc>
                  <a:spcPct val="90000"/>
                </a:lnSpc>
                <a:spcAft>
                  <a:spcPts val="600"/>
                </a:spcAft>
              </a:pPr>
              <a:t>22</a:t>
            </a:fld>
            <a:endParaRPr lang="en-US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10" name="Date Placeholder 2">
            <a:extLst>
              <a:ext uri="{FF2B5EF4-FFF2-40B4-BE49-F238E27FC236}">
                <a16:creationId xmlns:a16="http://schemas.microsoft.com/office/drawing/2014/main" id="{0FCBF1A6-6187-F746-ABF6-D59508E21B9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58804"/>
            <a:ext cx="1240971" cy="365125"/>
          </a:xfrm>
        </p:spPr>
        <p:txBody>
          <a:bodyPr/>
          <a:lstStyle/>
          <a:p>
            <a:r>
              <a:rPr lang="en-US" dirty="0"/>
              <a:t>3 February 2020</a:t>
            </a:r>
          </a:p>
        </p:txBody>
      </p:sp>
    </p:spTree>
    <p:extLst>
      <p:ext uri="{BB962C8B-B14F-4D97-AF65-F5344CB8AC3E}">
        <p14:creationId xmlns:p14="http://schemas.microsoft.com/office/powerpoint/2010/main" val="19293165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D1D7179B-FF7C-482F-B3D9-2BE9ED1139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210300" cy="6858000"/>
          </a:xfrm>
          <a:custGeom>
            <a:avLst/>
            <a:gdLst>
              <a:gd name="connsiteX0" fmla="*/ 0 w 6210300"/>
              <a:gd name="connsiteY0" fmla="*/ 0 h 6858000"/>
              <a:gd name="connsiteX1" fmla="*/ 2628900 w 6210300"/>
              <a:gd name="connsiteY1" fmla="*/ 0 h 6858000"/>
              <a:gd name="connsiteX2" fmla="*/ 3034146 w 6210300"/>
              <a:gd name="connsiteY2" fmla="*/ 0 h 6858000"/>
              <a:gd name="connsiteX3" fmla="*/ 6210300 w 6210300"/>
              <a:gd name="connsiteY3" fmla="*/ 6858000 h 6858000"/>
              <a:gd name="connsiteX4" fmla="*/ 2628900 w 6210300"/>
              <a:gd name="connsiteY4" fmla="*/ 6858000 h 6858000"/>
              <a:gd name="connsiteX5" fmla="*/ 0 w 6210300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10300" h="6858000">
                <a:moveTo>
                  <a:pt x="0" y="0"/>
                </a:moveTo>
                <a:lnTo>
                  <a:pt x="2628900" y="0"/>
                </a:lnTo>
                <a:lnTo>
                  <a:pt x="3034146" y="0"/>
                </a:lnTo>
                <a:lnTo>
                  <a:pt x="6210300" y="6858000"/>
                </a:lnTo>
                <a:lnTo>
                  <a:pt x="26289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002" y="365125"/>
            <a:ext cx="3973667" cy="5811837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Static versus dynamic analyzers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56927" y="365125"/>
            <a:ext cx="5996871" cy="5811837"/>
          </a:xfrm>
        </p:spPr>
        <p:txBody>
          <a:bodyPr anchor="ctr">
            <a:normAutofit/>
          </a:bodyPr>
          <a:lstStyle/>
          <a:p>
            <a:r>
              <a:rPr lang="en-US" sz="2000">
                <a:solidFill>
                  <a:srgbClr val="FFFFFF"/>
                </a:solidFill>
              </a:rPr>
              <a:t>Static analyzers, like </a:t>
            </a:r>
            <a:r>
              <a:rPr lang="en-US" sz="2000">
                <a:solidFill>
                  <a:srgbClr val="FFFFFF"/>
                </a:solidFill>
                <a:latin typeface="Courier" pitchFamily="2" charset="0"/>
              </a:rPr>
              <a:t>infer</a:t>
            </a:r>
            <a:r>
              <a:rPr lang="en-US" sz="2000">
                <a:solidFill>
                  <a:srgbClr val="FFFFFF"/>
                </a:solidFill>
              </a:rPr>
              <a:t>, operate by analyzing the source code for a program before it’s run.</a:t>
            </a:r>
          </a:p>
          <a:p>
            <a:pPr lvl="1"/>
            <a:r>
              <a:rPr lang="en-US" sz="2000">
                <a:solidFill>
                  <a:srgbClr val="FFFFFF"/>
                </a:solidFill>
              </a:rPr>
              <a:t>Code is compared against a set (or multiple sets) of coding rules for bugs.</a:t>
            </a:r>
          </a:p>
          <a:p>
            <a:pPr lvl="1"/>
            <a:r>
              <a:rPr lang="en-US" sz="2000">
                <a:solidFill>
                  <a:srgbClr val="FFFFFF"/>
                </a:solidFill>
              </a:rPr>
              <a:t>Only surface level; can’t check if a function behaves completely as it’s supposed to when it’s executed.</a:t>
            </a:r>
          </a:p>
          <a:p>
            <a:r>
              <a:rPr lang="en-US" sz="2000">
                <a:solidFill>
                  <a:srgbClr val="FFFFFF"/>
                </a:solidFill>
              </a:rPr>
              <a:t>Dynamic analyzers, like </a:t>
            </a:r>
            <a:r>
              <a:rPr lang="en-US" sz="2000">
                <a:solidFill>
                  <a:srgbClr val="FFFFFF"/>
                </a:solidFill>
                <a:latin typeface="Courier" pitchFamily="2" charset="0"/>
              </a:rPr>
              <a:t>valgrind</a:t>
            </a:r>
            <a:r>
              <a:rPr lang="en-US" sz="2000">
                <a:solidFill>
                  <a:srgbClr val="FFFFFF"/>
                </a:solidFill>
              </a:rPr>
              <a:t>, operate by tracking down errors that occur during program execution.</a:t>
            </a:r>
          </a:p>
          <a:p>
            <a:pPr lvl="1"/>
            <a:r>
              <a:rPr lang="en-US" sz="2000">
                <a:solidFill>
                  <a:srgbClr val="FFFFFF"/>
                </a:solidFill>
              </a:rPr>
              <a:t>Good for checking if the program executes as it’s supposed to,</a:t>
            </a:r>
          </a:p>
          <a:p>
            <a:pPr lvl="1"/>
            <a:r>
              <a:rPr lang="en-US" sz="2000">
                <a:solidFill>
                  <a:srgbClr val="FFFFFF"/>
                </a:solidFill>
              </a:rPr>
              <a:t>Can only analyze what happens during execution, </a:t>
            </a:r>
          </a:p>
          <a:p>
            <a:pPr lvl="1"/>
            <a:r>
              <a:rPr lang="en-US" sz="2000">
                <a:solidFill>
                  <a:srgbClr val="FFFFFF"/>
                </a:solidFill>
              </a:rPr>
              <a:t>Things that don’t occur during execution aren’t analyzed.</a:t>
            </a:r>
          </a:p>
          <a:p>
            <a:r>
              <a:rPr lang="en-US" sz="2000">
                <a:solidFill>
                  <a:srgbClr val="FFFFFF"/>
                </a:solidFill>
              </a:rPr>
              <a:t>Let’s see examples of differences in analysis output for </a:t>
            </a:r>
            <a:r>
              <a:rPr lang="en-US" sz="2000">
                <a:solidFill>
                  <a:srgbClr val="FFFFFF"/>
                </a:solidFill>
                <a:latin typeface="Courier" pitchFamily="2" charset="0"/>
              </a:rPr>
              <a:t>infer</a:t>
            </a:r>
            <a:r>
              <a:rPr lang="en-US" sz="2000">
                <a:solidFill>
                  <a:srgbClr val="FFFFFF"/>
                </a:solidFill>
              </a:rPr>
              <a:t> and </a:t>
            </a:r>
            <a:r>
              <a:rPr lang="en-US" sz="2000">
                <a:solidFill>
                  <a:srgbClr val="FFFFFF"/>
                </a:solidFill>
                <a:latin typeface="Courier" pitchFamily="2" charset="0"/>
              </a:rPr>
              <a:t>valgrind</a:t>
            </a:r>
            <a:r>
              <a:rPr lang="en-US" sz="2000">
                <a:solidFill>
                  <a:srgbClr val="FFFFFF"/>
                </a:solidFill>
              </a:rPr>
              <a:t>.</a:t>
            </a:r>
          </a:p>
          <a:p>
            <a:pPr lvl="1"/>
            <a:endParaRPr lang="en-US" sz="2000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>
                    <a:alpha val="80000"/>
                  </a:srgbClr>
                </a:solidFill>
              </a:rPr>
              <a:t>© 2020 Darrell Long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0E845C94-571D-FC46-9257-A353056ABCCB}" type="slidenum">
              <a:rPr lang="en-US">
                <a:solidFill>
                  <a:srgbClr val="FFFFFF">
                    <a:alpha val="80000"/>
                  </a:srgbClr>
                </a:solidFill>
              </a:rPr>
              <a:pPr>
                <a:spcAft>
                  <a:spcPts val="600"/>
                </a:spcAft>
              </a:pPr>
              <a:t>23</a:t>
            </a:fld>
            <a:endParaRPr lang="en-US">
              <a:solidFill>
                <a:srgbClr val="FFFFFF">
                  <a:alpha val="80000"/>
                </a:srgbClr>
              </a:solidFill>
            </a:endParaRPr>
          </a:p>
        </p:txBody>
      </p:sp>
      <p:sp>
        <p:nvSpPr>
          <p:cNvPr id="10" name="Date Placeholder 2">
            <a:extLst>
              <a:ext uri="{FF2B5EF4-FFF2-40B4-BE49-F238E27FC236}">
                <a16:creationId xmlns:a16="http://schemas.microsoft.com/office/drawing/2014/main" id="{60519D5A-F7FF-1040-BA10-EA681E178E6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58804"/>
            <a:ext cx="1240971" cy="365125"/>
          </a:xfrm>
        </p:spPr>
        <p:txBody>
          <a:bodyPr/>
          <a:lstStyle/>
          <a:p>
            <a:r>
              <a:rPr lang="en-US" dirty="0"/>
              <a:t>3 February 2020</a:t>
            </a:r>
          </a:p>
        </p:txBody>
      </p:sp>
    </p:spTree>
    <p:extLst>
      <p:ext uri="{BB962C8B-B14F-4D97-AF65-F5344CB8AC3E}">
        <p14:creationId xmlns:p14="http://schemas.microsoft.com/office/powerpoint/2010/main" val="10703224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BEE39D25-F6C3-49C6-9DCC-F22D92A9B2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78324" y="699899"/>
            <a:ext cx="10713676" cy="54333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3297FC-6FA3-C141-8AE1-E8CBD376EF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900" y="540167"/>
            <a:ext cx="4163313" cy="2135867"/>
          </a:xfrm>
        </p:spPr>
        <p:txBody>
          <a:bodyPr anchor="b">
            <a:normAutofit/>
          </a:bodyPr>
          <a:lstStyle/>
          <a:p>
            <a:r>
              <a:rPr lang="en-US" sz="4800"/>
              <a:t>Debugging with </a:t>
            </a:r>
            <a:r>
              <a:rPr lang="en-US" sz="4800">
                <a:latin typeface="Courier" pitchFamily="2" charset="0"/>
              </a:rPr>
              <a:t>infer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CA4D59-0369-3145-88D4-1D69D030AA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900" y="2880452"/>
            <a:ext cx="4163313" cy="3095445"/>
          </a:xfrm>
        </p:spPr>
        <p:txBody>
          <a:bodyPr anchor="t">
            <a:normAutofit/>
          </a:bodyPr>
          <a:lstStyle/>
          <a:p>
            <a:r>
              <a:rPr lang="en-US" sz="1800"/>
              <a:t>Consider the person/house code module on the right.</a:t>
            </a:r>
          </a:p>
          <a:p>
            <a:r>
              <a:rPr lang="en-US" sz="1800"/>
              <a:t>Now consider the main function below:</a:t>
            </a:r>
          </a:p>
          <a:p>
            <a:endParaRPr lang="en-US" sz="1800"/>
          </a:p>
          <a:p>
            <a:r>
              <a:rPr lang="en-US" sz="1800"/>
              <a:t>Is there anything wrong?</a:t>
            </a:r>
          </a:p>
          <a:p>
            <a:r>
              <a:rPr lang="en-US" sz="1800"/>
              <a:t>Let’s statically analyze this with </a:t>
            </a:r>
            <a:r>
              <a:rPr lang="en-US" sz="1800">
                <a:latin typeface="Courier" pitchFamily="2" charset="0"/>
              </a:rPr>
              <a:t>infer</a:t>
            </a:r>
            <a:r>
              <a:rPr lang="en-US" sz="1800"/>
              <a:t>.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085D7B9-E066-4923-8CB7-294BF30629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11365990" y="5610"/>
            <a:ext cx="0" cy="6858000"/>
          </a:xfrm>
          <a:prstGeom prst="line">
            <a:avLst/>
          </a:prstGeom>
          <a:ln w="9525" cap="rnd"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A2BF6B-2C29-274E-BE92-10B60680EC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1690" y="-4"/>
            <a:ext cx="833392" cy="686990"/>
          </a:xfrm>
        </p:spPr>
        <p:txBody>
          <a:bodyPr>
            <a:normAutofit/>
          </a:bodyPr>
          <a:lstStyle/>
          <a:p>
            <a:pPr algn="ctr">
              <a:spcAft>
                <a:spcPts val="600"/>
              </a:spcAft>
            </a:pPr>
            <a:fld id="{0E845C94-571D-FC46-9257-A353056ABCCB}" type="slidenum">
              <a:rPr lang="en-US"/>
              <a:pPr algn="ctr">
                <a:spcAft>
                  <a:spcPts val="600"/>
                </a:spcAft>
              </a:pPr>
              <a:t>24</a:t>
            </a:fld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B6A2B32-FA4E-4012-AA9A-4722860D1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8523459" y="699898"/>
            <a:ext cx="2842483" cy="1010805"/>
          </a:xfrm>
          <a:prstGeom prst="rect">
            <a:avLst/>
          </a:prstGeom>
          <a:solidFill>
            <a:schemeClr val="accent1">
              <a:alpha val="2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65B5ED8-112D-4362-947F-A3C0636F4C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550557" y="5125911"/>
            <a:ext cx="2842481" cy="1031633"/>
          </a:xfrm>
          <a:prstGeom prst="rect">
            <a:avLst/>
          </a:prstGeom>
          <a:solidFill>
            <a:schemeClr val="accent1">
              <a:alpha val="2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/>
        </p:blipFill>
        <p:spPr>
          <a:xfrm>
            <a:off x="5554811" y="1035388"/>
            <a:ext cx="2842482" cy="471781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8527760" y="1104241"/>
            <a:ext cx="2842483" cy="1577577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F90855A-CFDE-4C18-8007-CC1D26F553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51930"/>
            <a:ext cx="12192000" cy="0"/>
          </a:xfrm>
          <a:prstGeom prst="line">
            <a:avLst/>
          </a:prstGeom>
          <a:ln w="9525" cap="rnd"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D533C7-9B09-1D4E-885A-AD8524CD27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19690" y="6116919"/>
            <a:ext cx="4114800" cy="749669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r>
              <a:rPr lang="en-US"/>
              <a:t>© 2020 Darrell Long</a:t>
            </a:r>
          </a:p>
        </p:txBody>
      </p:sp>
      <p:sp>
        <p:nvSpPr>
          <p:cNvPr id="14" name="Date Placeholder 2">
            <a:extLst>
              <a:ext uri="{FF2B5EF4-FFF2-40B4-BE49-F238E27FC236}">
                <a16:creationId xmlns:a16="http://schemas.microsoft.com/office/drawing/2014/main" id="{22BB53B8-8E55-1E47-B119-78067B56E2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58804"/>
            <a:ext cx="1240971" cy="365125"/>
          </a:xfrm>
        </p:spPr>
        <p:txBody>
          <a:bodyPr/>
          <a:lstStyle/>
          <a:p>
            <a:r>
              <a:rPr lang="en-US" dirty="0"/>
              <a:t>3 February 2020</a:t>
            </a:r>
          </a:p>
        </p:txBody>
      </p:sp>
    </p:spTree>
    <p:extLst>
      <p:ext uri="{BB962C8B-B14F-4D97-AF65-F5344CB8AC3E}">
        <p14:creationId xmlns:p14="http://schemas.microsoft.com/office/powerpoint/2010/main" val="22075044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B0792D4F-247E-46FE-85FC-881DEFA41D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932688"/>
            <a:ext cx="4892040" cy="177393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kern="1200">
                <a:latin typeface="+mj-lt"/>
                <a:ea typeface="+mj-ea"/>
                <a:cs typeface="+mj-cs"/>
              </a:rPr>
              <a:t>Debugging with infer (cont’d)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1248" y="2898648"/>
            <a:ext cx="4892040" cy="320954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000" kern="1200" dirty="0">
                <a:latin typeface="+mn-lt"/>
                <a:ea typeface="+mn-ea"/>
                <a:cs typeface="+mn-cs"/>
              </a:rPr>
              <a:t>Running infer using:</a:t>
            </a:r>
          </a:p>
          <a:p>
            <a:pPr marL="0" indent="0">
              <a:buNone/>
            </a:pPr>
            <a:r>
              <a:rPr lang="en-US" sz="2000" kern="1200" dirty="0">
                <a:latin typeface="Courier" pitchFamily="2" charset="0"/>
              </a:rPr>
              <a:t>infer-capture -- make </a:t>
            </a:r>
          </a:p>
          <a:p>
            <a:pPr marL="0" indent="0">
              <a:buNone/>
            </a:pPr>
            <a:r>
              <a:rPr lang="en-US" sz="2000" kern="1200" dirty="0">
                <a:latin typeface="Courier" pitchFamily="2" charset="0"/>
              </a:rPr>
              <a:t>infer-analyze -- make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49A7284-D010-4ACB-A08A-FC3C3689B5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238597" y="1417320"/>
            <a:ext cx="0" cy="402336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/>
        </p:blipFill>
        <p:spPr>
          <a:xfrm>
            <a:off x="6748272" y="1837968"/>
            <a:ext cx="5025525" cy="3191208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6684264" y="6355080"/>
            <a:ext cx="3621024" cy="365760"/>
          </a:xfrm>
        </p:spPr>
        <p:txBody>
          <a:bodyPr vert="horz" lIns="91440" tIns="45720" rIns="91440" bIns="45720" rtlCol="0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kern="1200">
                <a:solidFill>
                  <a:schemeClr val="tx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© 2020 Darrell Long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534650" y="6355080"/>
            <a:ext cx="819150" cy="36512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</a:pPr>
            <a:fld id="{0E845C94-571D-FC46-9257-A353056ABCCB}" type="slidenum">
              <a:rPr lang="en-US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25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10" name="Date Placeholder 2">
            <a:extLst>
              <a:ext uri="{FF2B5EF4-FFF2-40B4-BE49-F238E27FC236}">
                <a16:creationId xmlns:a16="http://schemas.microsoft.com/office/drawing/2014/main" id="{FE76011F-1DD8-A742-9DAB-B00B488DFE5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58804"/>
            <a:ext cx="1240971" cy="365125"/>
          </a:xfrm>
        </p:spPr>
        <p:txBody>
          <a:bodyPr/>
          <a:lstStyle/>
          <a:p>
            <a:r>
              <a:rPr lang="en-US" dirty="0"/>
              <a:t>3 February 2020</a:t>
            </a:r>
          </a:p>
        </p:txBody>
      </p:sp>
    </p:spTree>
    <p:extLst>
      <p:ext uri="{BB962C8B-B14F-4D97-AF65-F5344CB8AC3E}">
        <p14:creationId xmlns:p14="http://schemas.microsoft.com/office/powerpoint/2010/main" val="13175854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AD72D4D1-076F-49D3-9889-EFC4F6D7CA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/>
              <a:t>Debugging with </a:t>
            </a:r>
            <a:r>
              <a:rPr lang="en-US">
                <a:latin typeface="Courier" pitchFamily="2" charset="0"/>
              </a:rPr>
              <a:t>infer</a:t>
            </a:r>
            <a:r>
              <a:rPr lang="en-US"/>
              <a:t> (cont’d)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r>
              <a:rPr lang="en-US" sz="2200"/>
              <a:t>We can see that we have three memory leaks, all of which are from the fact that we allocated memory for three person </a:t>
            </a:r>
            <a:r>
              <a:rPr lang="en-US" sz="2200">
                <a:latin typeface="Courier" pitchFamily="2" charset="0"/>
              </a:rPr>
              <a:t>*</a:t>
            </a:r>
            <a:r>
              <a:rPr lang="en-US" sz="2200"/>
              <a:t>’s but never freed them.</a:t>
            </a:r>
          </a:p>
          <a:p>
            <a:r>
              <a:rPr lang="en-US" sz="2200"/>
              <a:t>We can fix this by adding a loop to </a:t>
            </a:r>
            <a:r>
              <a:rPr lang="en-US" sz="2200">
                <a:latin typeface="Courier" pitchFamily="2" charset="0"/>
              </a:rPr>
              <a:t>house_delete()</a:t>
            </a:r>
            <a:r>
              <a:rPr lang="en-US" sz="2200"/>
              <a:t> to call </a:t>
            </a:r>
            <a:r>
              <a:rPr lang="en-US" sz="2200">
                <a:latin typeface="Courier" pitchFamily="2" charset="0"/>
              </a:rPr>
              <a:t>person_delete()</a:t>
            </a:r>
            <a:r>
              <a:rPr lang="en-US" sz="2200"/>
              <a:t> for each person in the members field of a house and to free the third person in the main function.</a:t>
            </a:r>
          </a:p>
          <a:p>
            <a:r>
              <a:rPr lang="en-US" sz="2200"/>
              <a:t>However, the main function only allocated space for two people in the house, but </a:t>
            </a:r>
            <a:r>
              <a:rPr lang="en-US" sz="2200">
                <a:latin typeface="Courier" pitchFamily="2" charset="0"/>
              </a:rPr>
              <a:t>infer</a:t>
            </a:r>
            <a:r>
              <a:rPr lang="en-US" sz="2200"/>
              <a:t> didn’t report anything when the main function added a third person to the house.</a:t>
            </a:r>
          </a:p>
          <a:p>
            <a:r>
              <a:rPr lang="en-US" sz="2200"/>
              <a:t>This is where we further debug with </a:t>
            </a:r>
            <a:r>
              <a:rPr lang="en-US" sz="2200">
                <a:latin typeface="Courier" pitchFamily="2" charset="0"/>
              </a:rPr>
              <a:t>valgrind</a:t>
            </a:r>
            <a:r>
              <a:rPr lang="en-US" sz="2200"/>
              <a:t>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976031" y="6355080"/>
            <a:ext cx="5259985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1050">
                <a:solidFill>
                  <a:schemeClr val="tx1">
                    <a:alpha val="80000"/>
                  </a:schemeClr>
                </a:solidFill>
              </a:rPr>
              <a:t>© 2020 Darrell Long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571516" y="6355080"/>
            <a:ext cx="782283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0E845C94-571D-FC46-9257-A353056ABCCB}" type="slidenum">
              <a:rPr lang="en-US" sz="105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26</a:t>
            </a:fld>
            <a:endParaRPr lang="en-US" sz="1050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9" name="Date Placeholder 2">
            <a:extLst>
              <a:ext uri="{FF2B5EF4-FFF2-40B4-BE49-F238E27FC236}">
                <a16:creationId xmlns:a16="http://schemas.microsoft.com/office/drawing/2014/main" id="{6AC82D74-9171-4746-AFBE-D6B04C50770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58804"/>
            <a:ext cx="1240971" cy="365125"/>
          </a:xfrm>
        </p:spPr>
        <p:txBody>
          <a:bodyPr/>
          <a:lstStyle/>
          <a:p>
            <a:r>
              <a:rPr lang="en-US" dirty="0"/>
              <a:t>3 February 2020</a:t>
            </a:r>
          </a:p>
        </p:txBody>
      </p:sp>
    </p:spTree>
    <p:extLst>
      <p:ext uri="{BB962C8B-B14F-4D97-AF65-F5344CB8AC3E}">
        <p14:creationId xmlns:p14="http://schemas.microsoft.com/office/powerpoint/2010/main" val="19973910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16">
            <a:extLst>
              <a:ext uri="{FF2B5EF4-FFF2-40B4-BE49-F238E27FC236}">
                <a16:creationId xmlns:a16="http://schemas.microsoft.com/office/drawing/2014/main" id="{9B76D444-2756-434F-AE61-96D69830C1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t="1189" r="-1" b="15073"/>
          <a:stretch/>
        </p:blipFill>
        <p:spPr>
          <a:xfrm>
            <a:off x="320040" y="320040"/>
            <a:ext cx="11548872" cy="4303462"/>
          </a:xfrm>
          <a:prstGeom prst="rect">
            <a:avLst/>
          </a:prstGeom>
        </p:spPr>
      </p:pic>
      <p:sp>
        <p:nvSpPr>
          <p:cNvPr id="23" name="Rectangle 18">
            <a:extLst>
              <a:ext uri="{FF2B5EF4-FFF2-40B4-BE49-F238E27FC236}">
                <a16:creationId xmlns:a16="http://schemas.microsoft.com/office/drawing/2014/main" id="{A27B6159-7734-4564-9E0F-C4BC43C36E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4782312"/>
            <a:ext cx="11548872" cy="1755648"/>
          </a:xfrm>
          <a:prstGeom prst="rect">
            <a:avLst/>
          </a:prstGeom>
          <a:solidFill>
            <a:schemeClr val="tx1">
              <a:alpha val="93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5009083"/>
            <a:ext cx="2889504" cy="1345997"/>
          </a:xfrm>
        </p:spPr>
        <p:txBody>
          <a:bodyPr anchor="ctr">
            <a:normAutofit/>
          </a:bodyPr>
          <a:lstStyle/>
          <a:p>
            <a:r>
              <a:rPr lang="en-US" sz="2600">
                <a:solidFill>
                  <a:schemeClr val="bg1"/>
                </a:solidFill>
              </a:rPr>
              <a:t>Debugging with </a:t>
            </a:r>
            <a:r>
              <a:rPr lang="en-US" sz="2600">
                <a:solidFill>
                  <a:schemeClr val="bg1"/>
                </a:solidFill>
                <a:latin typeface="Courier" pitchFamily="2" charset="0"/>
              </a:rPr>
              <a:t>valgrind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2FFB46B-05BC-4950-B18A-9593FDAE6E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059936" y="5237979"/>
            <a:ext cx="0" cy="914400"/>
          </a:xfrm>
          <a:prstGeom prst="line">
            <a:avLst/>
          </a:prstGeom>
          <a:ln w="19050">
            <a:solidFill>
              <a:schemeClr val="bg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79976" y="5009083"/>
            <a:ext cx="6976872" cy="1345997"/>
          </a:xfrm>
        </p:spPr>
        <p:txBody>
          <a:bodyPr anchor="ctr">
            <a:normAutofit/>
          </a:bodyPr>
          <a:lstStyle/>
          <a:p>
            <a:r>
              <a:rPr lang="en-US" sz="1700">
                <a:solidFill>
                  <a:schemeClr val="bg1"/>
                </a:solidFill>
                <a:latin typeface="Courier" pitchFamily="2" charset="0"/>
              </a:rPr>
              <a:t>valgrind</a:t>
            </a:r>
            <a:r>
              <a:rPr lang="en-US" sz="1700">
                <a:solidFill>
                  <a:schemeClr val="bg1"/>
                </a:solidFill>
              </a:rPr>
              <a:t> output for the same program checked earlier with infer:</a:t>
            </a:r>
          </a:p>
          <a:p>
            <a:endParaRPr lang="en-US" sz="1700">
              <a:solidFill>
                <a:schemeClr val="bg1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379975" y="6556248"/>
            <a:ext cx="4572000" cy="274320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>
                <a:solidFill>
                  <a:schemeClr val="tx1">
                    <a:alpha val="70000"/>
                  </a:schemeClr>
                </a:solidFill>
              </a:rPr>
              <a:t>© 2020 Darrell Long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528664" y="6556248"/>
            <a:ext cx="828184" cy="27432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0E845C94-571D-FC46-9257-A353056ABCCB}" type="slidenum">
              <a:rPr lang="en-US">
                <a:solidFill>
                  <a:schemeClr val="tx1">
                    <a:alpha val="70000"/>
                  </a:schemeClr>
                </a:solidFill>
              </a:rPr>
              <a:pPr>
                <a:spcAft>
                  <a:spcPts val="600"/>
                </a:spcAft>
              </a:pPr>
              <a:t>27</a:t>
            </a:fld>
            <a:endParaRPr lang="en-US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11" name="Date Placeholder 2">
            <a:extLst>
              <a:ext uri="{FF2B5EF4-FFF2-40B4-BE49-F238E27FC236}">
                <a16:creationId xmlns:a16="http://schemas.microsoft.com/office/drawing/2014/main" id="{BB4E178C-EAFF-E64B-9726-475C039801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58804"/>
            <a:ext cx="1240971" cy="365125"/>
          </a:xfrm>
        </p:spPr>
        <p:txBody>
          <a:bodyPr/>
          <a:lstStyle/>
          <a:p>
            <a:r>
              <a:rPr lang="en-US" dirty="0"/>
              <a:t>3 February 2020</a:t>
            </a:r>
          </a:p>
        </p:txBody>
      </p:sp>
    </p:spTree>
    <p:extLst>
      <p:ext uri="{BB962C8B-B14F-4D97-AF65-F5344CB8AC3E}">
        <p14:creationId xmlns:p14="http://schemas.microsoft.com/office/powerpoint/2010/main" val="12349962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2B39286B-772E-4B31-95F0-33484AFAA6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28232" y="365760"/>
            <a:ext cx="4928616" cy="2057400"/>
          </a:xfrm>
        </p:spPr>
        <p:txBody>
          <a:bodyPr anchor="b">
            <a:normAutofit/>
          </a:bodyPr>
          <a:lstStyle/>
          <a:p>
            <a:r>
              <a:rPr lang="en-US" sz="4000"/>
              <a:t>Debugging with </a:t>
            </a:r>
            <a:r>
              <a:rPr lang="en-US" sz="4000">
                <a:latin typeface="Courier" pitchFamily="2" charset="0"/>
              </a:rPr>
              <a:t>valgrind</a:t>
            </a:r>
            <a:r>
              <a:rPr lang="en-US" sz="4000"/>
              <a:t> (cont’d)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/>
        </p:blipFill>
        <p:spPr>
          <a:xfrm>
            <a:off x="591964" y="346634"/>
            <a:ext cx="4659087" cy="29352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54455AA-9767-E644-8DF8-49C236B379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493776" y="3710818"/>
            <a:ext cx="4855464" cy="2719059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3FA79A8-0B2C-4219-95C7-D68CB57790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35981" y="1417320"/>
            <a:ext cx="0" cy="402336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28232" y="2624328"/>
            <a:ext cx="4928616" cy="3538728"/>
          </a:xfrm>
        </p:spPr>
        <p:txBody>
          <a:bodyPr anchor="t">
            <a:normAutofit/>
          </a:bodyPr>
          <a:lstStyle/>
          <a:p>
            <a:r>
              <a:rPr lang="en-US" sz="1700"/>
              <a:t>As we can see, we still see the memory leaks caused by the three persons, and now we also see that trying to add a person to the house caused an invalid write</a:t>
            </a:r>
          </a:p>
          <a:p>
            <a:r>
              <a:rPr lang="en-US" sz="1700"/>
              <a:t>We can fix </a:t>
            </a:r>
            <a:r>
              <a:rPr lang="en-US" sz="1700">
                <a:latin typeface="Courier" pitchFamily="2" charset="0"/>
              </a:rPr>
              <a:t>house_delete()</a:t>
            </a:r>
            <a:r>
              <a:rPr lang="en-US" sz="1700"/>
              <a:t> as seen on the right:</a:t>
            </a:r>
          </a:p>
          <a:p>
            <a:r>
              <a:rPr lang="en-US" sz="1700"/>
              <a:t>And we can either change the main function to either not add the third person to the house and call </a:t>
            </a:r>
            <a:r>
              <a:rPr lang="en-US" sz="1700">
                <a:latin typeface="Courier" pitchFamily="2" charset="0"/>
              </a:rPr>
              <a:t>person_delete()</a:t>
            </a:r>
            <a:r>
              <a:rPr lang="en-US" sz="1700"/>
              <a:t>on them, or instantiate the house to fit 3</a:t>
            </a:r>
          </a:p>
          <a:p>
            <a:r>
              <a:rPr lang="en-US" sz="1700"/>
              <a:t>Applying the above changes will result in a leak and error free program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7525512" y="6355080"/>
            <a:ext cx="3090672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chemeClr val="tx1">
                    <a:tint val="75000"/>
                    <a:alpha val="70000"/>
                  </a:schemeClr>
                </a:solidFill>
              </a:rPr>
              <a:t>© 2020 Darrell Long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616184" y="6355080"/>
            <a:ext cx="73152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0E845C94-571D-FC46-9257-A353056ABCCB}" type="slidenum">
              <a:rPr lang="en-US">
                <a:solidFill>
                  <a:schemeClr val="tx1">
                    <a:tint val="75000"/>
                    <a:alpha val="70000"/>
                  </a:schemeClr>
                </a:solidFill>
              </a:rPr>
              <a:pPr>
                <a:spcAft>
                  <a:spcPts val="600"/>
                </a:spcAft>
              </a:pPr>
              <a:t>28</a:t>
            </a:fld>
            <a:endParaRPr lang="en-US">
              <a:solidFill>
                <a:schemeClr val="tx1">
                  <a:tint val="75000"/>
                  <a:alpha val="70000"/>
                </a:schemeClr>
              </a:solidFill>
            </a:endParaRPr>
          </a:p>
        </p:txBody>
      </p:sp>
      <p:sp>
        <p:nvSpPr>
          <p:cNvPr id="11" name="Date Placeholder 2">
            <a:extLst>
              <a:ext uri="{FF2B5EF4-FFF2-40B4-BE49-F238E27FC236}">
                <a16:creationId xmlns:a16="http://schemas.microsoft.com/office/drawing/2014/main" id="{0B90758E-27DB-F144-B00E-8AA514663CF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58804"/>
            <a:ext cx="1240971" cy="365125"/>
          </a:xfrm>
        </p:spPr>
        <p:txBody>
          <a:bodyPr/>
          <a:lstStyle/>
          <a:p>
            <a:r>
              <a:rPr lang="en-US" dirty="0"/>
              <a:t>3 February 2020</a:t>
            </a:r>
          </a:p>
        </p:txBody>
      </p:sp>
    </p:spTree>
    <p:extLst>
      <p:ext uri="{BB962C8B-B14F-4D97-AF65-F5344CB8AC3E}">
        <p14:creationId xmlns:p14="http://schemas.microsoft.com/office/powerpoint/2010/main" val="5656102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16">
            <a:extLst>
              <a:ext uri="{FF2B5EF4-FFF2-40B4-BE49-F238E27FC236}">
                <a16:creationId xmlns:a16="http://schemas.microsoft.com/office/drawing/2014/main" id="{B0792D4F-247E-46FE-85FC-881DEFA41D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DE70771-AADB-A049-8494-9ECAF72E72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4142" y="320040"/>
            <a:ext cx="9840667" cy="4305291"/>
          </a:xfrm>
          <a:prstGeom prst="rect">
            <a:avLst/>
          </a:prstGeom>
        </p:spPr>
      </p:pic>
      <p:sp>
        <p:nvSpPr>
          <p:cNvPr id="24" name="Rectangle 18">
            <a:extLst>
              <a:ext uri="{FF2B5EF4-FFF2-40B4-BE49-F238E27FC236}">
                <a16:creationId xmlns:a16="http://schemas.microsoft.com/office/drawing/2014/main" id="{FA3CD3A3-D3C1-4567-BEC0-3A50E9A3A6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4782312"/>
            <a:ext cx="11548872" cy="1755648"/>
          </a:xfrm>
          <a:prstGeom prst="rect">
            <a:avLst/>
          </a:prstGeom>
          <a:solidFill>
            <a:schemeClr val="tx1">
              <a:alpha val="93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F14ED7-9A26-784C-A082-6F8B688485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010912"/>
            <a:ext cx="2889504" cy="1344168"/>
          </a:xfrm>
        </p:spPr>
        <p:txBody>
          <a:bodyPr anchor="ctr">
            <a:normAutofit/>
          </a:bodyPr>
          <a:lstStyle/>
          <a:p>
            <a:r>
              <a:rPr lang="en-US" sz="2600">
                <a:solidFill>
                  <a:schemeClr val="bg1"/>
                </a:solidFill>
                <a:latin typeface="Courier" pitchFamily="2" charset="0"/>
              </a:rPr>
              <a:t>valgrind() </a:t>
            </a:r>
            <a:r>
              <a:rPr lang="en-US" sz="2600">
                <a:solidFill>
                  <a:schemeClr val="bg1"/>
                </a:solidFill>
                <a:latin typeface="+mn-lt"/>
              </a:rPr>
              <a:t>on debugged program</a:t>
            </a:r>
            <a:endParaRPr lang="en-US" sz="2600">
              <a:solidFill>
                <a:schemeClr val="bg1"/>
              </a:solidFill>
              <a:latin typeface="Courier" pitchFamily="2" charset="0"/>
            </a:endParaRPr>
          </a:p>
        </p:txBody>
      </p:sp>
      <p:cxnSp>
        <p:nvCxnSpPr>
          <p:cNvPr id="25" name="Straight Connector 20">
            <a:extLst>
              <a:ext uri="{FF2B5EF4-FFF2-40B4-BE49-F238E27FC236}">
                <a16:creationId xmlns:a16="http://schemas.microsoft.com/office/drawing/2014/main" id="{B56D13EF-D431-4D0F-BFFC-1B5A686FF9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059936" y="5237979"/>
            <a:ext cx="0" cy="914400"/>
          </a:xfrm>
          <a:prstGeom prst="line">
            <a:avLst/>
          </a:prstGeom>
          <a:ln w="19050">
            <a:solidFill>
              <a:schemeClr val="bg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1B8B1B-388D-364E-8CDE-B250713415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9976" y="5010912"/>
            <a:ext cx="6976872" cy="1344168"/>
          </a:xfrm>
        </p:spPr>
        <p:txBody>
          <a:bodyPr anchor="ctr">
            <a:normAutofit/>
          </a:bodyPr>
          <a:lstStyle/>
          <a:p>
            <a:r>
              <a:rPr lang="en-US" sz="1700">
                <a:solidFill>
                  <a:schemeClr val="bg1"/>
                </a:solidFill>
              </a:rPr>
              <a:t>Looking good!</a:t>
            </a:r>
          </a:p>
          <a:p>
            <a:pPr lvl="1"/>
            <a:r>
              <a:rPr lang="en-US" sz="1700">
                <a:solidFill>
                  <a:schemeClr val="bg1"/>
                </a:solidFill>
              </a:rPr>
              <a:t>But what about </a:t>
            </a:r>
            <a:r>
              <a:rPr lang="en-US" sz="1700">
                <a:solidFill>
                  <a:schemeClr val="bg1"/>
                </a:solidFill>
                <a:latin typeface="Courier" pitchFamily="2" charset="0"/>
              </a:rPr>
              <a:t>infer</a:t>
            </a:r>
            <a:r>
              <a:rPr lang="en-US" sz="170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FF735E-82CD-B14C-8B9F-E26B0CEC1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79975" y="6556248"/>
            <a:ext cx="4576017" cy="274320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>
                <a:solidFill>
                  <a:schemeClr val="tx1">
                    <a:alpha val="80000"/>
                  </a:schemeClr>
                </a:solidFill>
              </a:rPr>
              <a:t>© 2020 Darrell Long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F4FF7E-32B7-2D46-9F44-F6C51AA7DF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34650" y="6556248"/>
            <a:ext cx="819150" cy="27432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007D034-B69E-A742-8D96-D676D6BE536A}" type="slidenum">
              <a:rPr lang="en-US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29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11" name="Date Placeholder 2">
            <a:extLst>
              <a:ext uri="{FF2B5EF4-FFF2-40B4-BE49-F238E27FC236}">
                <a16:creationId xmlns:a16="http://schemas.microsoft.com/office/drawing/2014/main" id="{63AF8FA3-178C-DC4B-AC08-8B45A65DD0C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58804"/>
            <a:ext cx="1240971" cy="365125"/>
          </a:xfrm>
        </p:spPr>
        <p:txBody>
          <a:bodyPr/>
          <a:lstStyle/>
          <a:p>
            <a:r>
              <a:rPr lang="en-US" dirty="0"/>
              <a:t>3 February 2020</a:t>
            </a:r>
          </a:p>
        </p:txBody>
      </p:sp>
    </p:spTree>
    <p:extLst>
      <p:ext uri="{BB962C8B-B14F-4D97-AF65-F5344CB8AC3E}">
        <p14:creationId xmlns:p14="http://schemas.microsoft.com/office/powerpoint/2010/main" val="41400446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9B76D444-2756-434F-AE61-96D69830C1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932961"/>
            <a:ext cx="4887685" cy="1777419"/>
          </a:xfrm>
        </p:spPr>
        <p:txBody>
          <a:bodyPr anchor="b">
            <a:normAutofit/>
          </a:bodyPr>
          <a:lstStyle/>
          <a:p>
            <a:r>
              <a:rPr lang="en-US" sz="4000"/>
              <a:t>Why is dynamic memory allocation good?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1248" y="2894530"/>
            <a:ext cx="4887685" cy="3209544"/>
          </a:xfrm>
        </p:spPr>
        <p:txBody>
          <a:bodyPr anchor="t">
            <a:normAutofit/>
          </a:bodyPr>
          <a:lstStyle/>
          <a:p>
            <a:r>
              <a:rPr lang="en-US" sz="1400"/>
              <a:t>Stack space is limited.</a:t>
            </a:r>
          </a:p>
          <a:p>
            <a:r>
              <a:rPr lang="en-US" sz="1400"/>
              <a:t>We sometimes want variables to last beyond the lifetime of its current scope:</a:t>
            </a:r>
          </a:p>
          <a:p>
            <a:pPr lvl="1"/>
            <a:r>
              <a:rPr lang="en-US" sz="1400"/>
              <a:t>Variables on the stack don’t last beyond its current scope.</a:t>
            </a:r>
          </a:p>
          <a:p>
            <a:pPr lvl="1"/>
            <a:r>
              <a:rPr lang="en-US" sz="1400"/>
              <a:t>Variables dynamically allocated on the heap can be accessed beyond the current scope.</a:t>
            </a:r>
          </a:p>
          <a:p>
            <a:r>
              <a:rPr lang="en-US" sz="1400"/>
              <a:t>We don’t always know exactly how much memory is needed to run a program.</a:t>
            </a:r>
          </a:p>
          <a:p>
            <a:pPr lvl="1"/>
            <a:r>
              <a:rPr lang="en-US" sz="1400"/>
              <a:t>Solution: dynamically allocate memory when it’s needed, however much is needed.</a:t>
            </a:r>
          </a:p>
          <a:p>
            <a:pPr lvl="1"/>
            <a:r>
              <a:rPr lang="en-US" sz="1400"/>
              <a:t>But how do we dynamically allocate memory?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F8F36E2-BBE5-43FE-822F-AD8CAE08C0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238597" y="1417320"/>
            <a:ext cx="0" cy="402336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A close up of smoke&#10;&#10;Description automatically generated">
            <a:extLst>
              <a:ext uri="{FF2B5EF4-FFF2-40B4-BE49-F238E27FC236}">
                <a16:creationId xmlns:a16="http://schemas.microsoft.com/office/drawing/2014/main" id="{1440DFD8-11DB-404F-975D-F623DCFAB2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147" r="2" b="2"/>
          <a:stretch/>
        </p:blipFill>
        <p:spPr>
          <a:xfrm>
            <a:off x="6749145" y="573678"/>
            <a:ext cx="5103206" cy="5710645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87CD5B-A83D-2649-AFE1-6A01BB05C8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9145" y="6355080"/>
            <a:ext cx="3561804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>
                <a:solidFill>
                  <a:schemeClr val="tx1">
                    <a:alpha val="70000"/>
                  </a:schemeClr>
                </a:solidFill>
              </a:rPr>
              <a:t>© 2020 Darrell Long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273630-B4D3-9845-A427-505E551044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96538" y="6355080"/>
            <a:ext cx="1099647" cy="365125"/>
          </a:xfrm>
          <a:prstGeom prst="ellipse">
            <a:avLst/>
          </a:prstGeo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0E845C94-571D-FC46-9257-A353056ABCCB}" type="slidenum">
              <a:rPr lang="en-US">
                <a:solidFill>
                  <a:schemeClr val="tx1">
                    <a:alpha val="70000"/>
                  </a:schemeClr>
                </a:solidFill>
              </a:rPr>
              <a:pPr>
                <a:lnSpc>
                  <a:spcPct val="90000"/>
                </a:lnSpc>
                <a:spcAft>
                  <a:spcPts val="600"/>
                </a:spcAft>
              </a:pPr>
              <a:t>3</a:t>
            </a:fld>
            <a:endParaRPr lang="en-US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10" name="Date Placeholder 2">
            <a:extLst>
              <a:ext uri="{FF2B5EF4-FFF2-40B4-BE49-F238E27FC236}">
                <a16:creationId xmlns:a16="http://schemas.microsoft.com/office/drawing/2014/main" id="{A6D18F0F-C69E-104B-A0F6-7E08028837F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58804"/>
            <a:ext cx="1240971" cy="365125"/>
          </a:xfrm>
        </p:spPr>
        <p:txBody>
          <a:bodyPr/>
          <a:lstStyle/>
          <a:p>
            <a:r>
              <a:rPr lang="en-US" dirty="0"/>
              <a:t>3 February 2020</a:t>
            </a:r>
          </a:p>
        </p:txBody>
      </p:sp>
    </p:spTree>
    <p:extLst>
      <p:ext uri="{BB962C8B-B14F-4D97-AF65-F5344CB8AC3E}">
        <p14:creationId xmlns:p14="http://schemas.microsoft.com/office/powerpoint/2010/main" val="21276382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0">
            <a:extLst>
              <a:ext uri="{FF2B5EF4-FFF2-40B4-BE49-F238E27FC236}">
                <a16:creationId xmlns:a16="http://schemas.microsoft.com/office/drawing/2014/main" id="{B0792D4F-247E-46FE-85FC-881DEFA41D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DCA325-199E-8346-A32D-53D950AC5B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4264" y="932688"/>
            <a:ext cx="4892040" cy="1773936"/>
          </a:xfrm>
        </p:spPr>
        <p:txBody>
          <a:bodyPr anchor="b">
            <a:normAutofit/>
          </a:bodyPr>
          <a:lstStyle/>
          <a:p>
            <a:r>
              <a:rPr lang="en-US" sz="4000">
                <a:latin typeface="Courier" pitchFamily="2" charset="0"/>
              </a:rPr>
              <a:t>infer</a:t>
            </a:r>
            <a:r>
              <a:rPr lang="en-US" sz="4000"/>
              <a:t> on a debugged program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AA50884-24A4-F042-B087-9514B514C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73" y="869701"/>
            <a:ext cx="5917454" cy="5118596"/>
          </a:xfrm>
          <a:prstGeom prst="rect">
            <a:avLst/>
          </a:prstGeom>
        </p:spPr>
      </p:pic>
      <p:cxnSp>
        <p:nvCxnSpPr>
          <p:cNvPr id="28" name="Straight Connector 22">
            <a:extLst>
              <a:ext uri="{FF2B5EF4-FFF2-40B4-BE49-F238E27FC236}">
                <a16:creationId xmlns:a16="http://schemas.microsoft.com/office/drawing/2014/main" id="{7AD0F4D2-80E7-4A78-82EE-BEAEE49454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1417320"/>
            <a:ext cx="0" cy="402336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EC90CD-0301-BC4C-A920-D95ECA31B0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84264" y="2898648"/>
            <a:ext cx="4892040" cy="3209544"/>
          </a:xfrm>
        </p:spPr>
        <p:txBody>
          <a:bodyPr anchor="t">
            <a:normAutofit/>
          </a:bodyPr>
          <a:lstStyle/>
          <a:p>
            <a:r>
              <a:rPr lang="en-US" sz="2000"/>
              <a:t>There are still errors!</a:t>
            </a:r>
          </a:p>
          <a:p>
            <a:pPr lvl="1"/>
            <a:r>
              <a:rPr lang="en-US" sz="2000"/>
              <a:t>This is “okay”</a:t>
            </a:r>
          </a:p>
          <a:p>
            <a:r>
              <a:rPr lang="en-US" sz="2000">
                <a:latin typeface="Courier" pitchFamily="2" charset="0"/>
              </a:rPr>
              <a:t>infer </a:t>
            </a:r>
            <a:r>
              <a:rPr lang="en-US" sz="2000"/>
              <a:t>is far from perfect</a:t>
            </a:r>
          </a:p>
          <a:p>
            <a:pPr lvl="1"/>
            <a:r>
              <a:rPr lang="en-US" sz="2000"/>
              <a:t>What are reported as memory leaks are freed later on in the code in other functions.</a:t>
            </a:r>
          </a:p>
          <a:p>
            <a:r>
              <a:rPr lang="en-US" sz="2000"/>
              <a:t>Any errors reported by </a:t>
            </a:r>
            <a:r>
              <a:rPr lang="en-US" sz="2000">
                <a:latin typeface="Courier" pitchFamily="2" charset="0"/>
              </a:rPr>
              <a:t>infer</a:t>
            </a:r>
            <a:r>
              <a:rPr lang="en-US" sz="2000"/>
              <a:t> that aren’t correct must be explained in your </a:t>
            </a:r>
            <a:r>
              <a:rPr lang="en-US" sz="2000">
                <a:latin typeface="Courier" pitchFamily="2" charset="0"/>
              </a:rPr>
              <a:t>README.md</a:t>
            </a:r>
            <a:r>
              <a:rPr lang="en-US" sz="2000"/>
              <a:t>.</a:t>
            </a:r>
            <a:endParaRPr lang="en-US" sz="20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25D8EF-BF8D-334A-AA4E-1B367E8B31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84264" y="6355080"/>
            <a:ext cx="3621024" cy="365760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>
                <a:solidFill>
                  <a:schemeClr val="tx1">
                    <a:alpha val="80000"/>
                  </a:schemeClr>
                </a:solidFill>
              </a:rPr>
              <a:t>© 2020 Darrell Long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FB83A9-9A84-9843-A997-AB8C38050B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34650" y="6356350"/>
            <a:ext cx="81915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007D034-B69E-A742-8D96-D676D6BE536A}" type="slidenum">
              <a:rPr lang="en-US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30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10" name="Date Placeholder 2">
            <a:extLst>
              <a:ext uri="{FF2B5EF4-FFF2-40B4-BE49-F238E27FC236}">
                <a16:creationId xmlns:a16="http://schemas.microsoft.com/office/drawing/2014/main" id="{80B08CD6-940B-014C-B26E-97B54458EBB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58804"/>
            <a:ext cx="1240971" cy="365125"/>
          </a:xfrm>
        </p:spPr>
        <p:txBody>
          <a:bodyPr/>
          <a:lstStyle/>
          <a:p>
            <a:r>
              <a:rPr lang="en-US" dirty="0"/>
              <a:t>3 February 2020</a:t>
            </a:r>
          </a:p>
        </p:txBody>
      </p:sp>
    </p:spTree>
    <p:extLst>
      <p:ext uri="{BB962C8B-B14F-4D97-AF65-F5344CB8AC3E}">
        <p14:creationId xmlns:p14="http://schemas.microsoft.com/office/powerpoint/2010/main" val="25591956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AD72D4D1-076F-49D3-9889-EFC4F6D7CA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57123B-BE9A-4119-B271-F97D52A020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/>
              <a:t>Dynamic memory allocation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7027BF-F90C-4FBC-A7FD-06299C2741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r>
              <a:rPr lang="en-US" sz="2400" dirty="0"/>
              <a:t>There are three standard </a:t>
            </a:r>
            <a:r>
              <a:rPr lang="en-US" sz="2400" b="1" dirty="0"/>
              <a:t>C</a:t>
            </a:r>
            <a:r>
              <a:rPr lang="en-US" sz="2400" dirty="0"/>
              <a:t> library functions to allocate memory, all of which are defined under </a:t>
            </a:r>
            <a:r>
              <a:rPr lang="en-US" sz="2400">
                <a:latin typeface="Courier" pitchFamily="2" charset="0"/>
                <a:cs typeface="Courier New" panose="02070309020205020404" pitchFamily="49" charset="0"/>
              </a:rPr>
              <a:t>stdlib.h</a:t>
            </a:r>
            <a:endParaRPr lang="en-US" sz="2400" dirty="0">
              <a:latin typeface="Courier" pitchFamily="2" charset="0"/>
              <a:cs typeface="Courier New" panose="02070309020205020404" pitchFamily="49" charset="0"/>
            </a:endParaRPr>
          </a:p>
          <a:p>
            <a:pPr lvl="1"/>
            <a:r>
              <a:rPr lang="en-US" dirty="0">
                <a:latin typeface="Courier" pitchFamily="2" charset="0"/>
                <a:cs typeface="Courier New" panose="02070309020205020404" pitchFamily="49" charset="0"/>
              </a:rPr>
              <a:t>malloc()</a:t>
            </a:r>
            <a:r>
              <a:rPr lang="en-US" dirty="0">
                <a:cs typeface="Courier New" panose="02070309020205020404" pitchFamily="49" charset="0"/>
              </a:rPr>
              <a:t>, </a:t>
            </a:r>
            <a:r>
              <a:rPr lang="en-US">
                <a:latin typeface="Courier" pitchFamily="2" charset="0"/>
                <a:cs typeface="Courier New" panose="02070309020205020404" pitchFamily="49" charset="0"/>
              </a:rPr>
              <a:t>calloc</a:t>
            </a:r>
            <a:r>
              <a:rPr lang="en-US" dirty="0">
                <a:latin typeface="Courier" pitchFamily="2" charset="0"/>
                <a:cs typeface="Courier New" panose="02070309020205020404" pitchFamily="49" charset="0"/>
              </a:rPr>
              <a:t>()</a:t>
            </a:r>
            <a:r>
              <a:rPr lang="en-US" dirty="0">
                <a:cs typeface="Courier New" panose="02070309020205020404" pitchFamily="49" charset="0"/>
              </a:rPr>
              <a:t>, and </a:t>
            </a:r>
            <a:r>
              <a:rPr lang="en-US">
                <a:latin typeface="Courier" pitchFamily="2" charset="0"/>
                <a:cs typeface="Courier New" panose="02070309020205020404" pitchFamily="49" charset="0"/>
              </a:rPr>
              <a:t>realloc</a:t>
            </a:r>
            <a:r>
              <a:rPr lang="en-US" dirty="0">
                <a:latin typeface="Courier" pitchFamily="2" charset="0"/>
                <a:cs typeface="Courier New" panose="02070309020205020404" pitchFamily="49" charset="0"/>
              </a:rPr>
              <a:t>()</a:t>
            </a:r>
          </a:p>
          <a:p>
            <a:r>
              <a:rPr lang="en-US" sz="2400" dirty="0">
                <a:cs typeface="Courier New" panose="02070309020205020404" pitchFamily="49" charset="0"/>
              </a:rPr>
              <a:t>These three functions dynamically allocate memory on the heap and returns a pointer to the allocated memory</a:t>
            </a:r>
          </a:p>
          <a:p>
            <a:r>
              <a:rPr lang="en-US" sz="2400" dirty="0">
                <a:cs typeface="Courier New" panose="02070309020205020404" pitchFamily="49" charset="0"/>
              </a:rPr>
              <a:t>Allocated memory must be freed using </a:t>
            </a:r>
            <a:r>
              <a:rPr lang="en-US" sz="2400" dirty="0">
                <a:latin typeface="Courier" pitchFamily="2" charset="0"/>
                <a:cs typeface="Courier New" panose="02070309020205020404" pitchFamily="49" charset="0"/>
              </a:rPr>
              <a:t>free()</a:t>
            </a:r>
            <a:r>
              <a:rPr lang="en-US" sz="2400" dirty="0">
                <a:cs typeface="Courier New" panose="02070309020205020404" pitchFamily="49" charset="0"/>
              </a:rPr>
              <a:t>.</a:t>
            </a:r>
          </a:p>
          <a:p>
            <a:pPr lvl="1"/>
            <a:r>
              <a:rPr lang="en-US" dirty="0">
                <a:cs typeface="Courier New" panose="02070309020205020404" pitchFamily="49" charset="0"/>
              </a:rPr>
              <a:t>Not freeing allocated memory can lead to depletion of system resources.</a:t>
            </a:r>
          </a:p>
          <a:p>
            <a:pPr lvl="1"/>
            <a:r>
              <a:rPr lang="en-US" dirty="0">
                <a:cs typeface="Courier New" panose="02070309020205020404" pitchFamily="49" charset="0"/>
              </a:rPr>
              <a:t>This is called a </a:t>
            </a:r>
            <a:r>
              <a:rPr lang="en-US" i="1" dirty="0">
                <a:cs typeface="Courier New" panose="02070309020205020404" pitchFamily="49" charset="0"/>
              </a:rPr>
              <a:t>memory leak</a:t>
            </a:r>
            <a:r>
              <a:rPr lang="en-US" dirty="0">
                <a:cs typeface="Courier New" panose="02070309020205020404" pitchFamily="49" charset="0"/>
              </a:rPr>
              <a:t>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E136CC-86EF-45AA-92A2-6E79083FB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76031" y="6355080"/>
            <a:ext cx="5259985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1050">
                <a:solidFill>
                  <a:schemeClr val="tx1">
                    <a:alpha val="80000"/>
                  </a:schemeClr>
                </a:solidFill>
              </a:rPr>
              <a:t>© 2020 Darrell Long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F8253C-18AA-4AEF-8349-5AB2238D5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71516" y="6355080"/>
            <a:ext cx="782283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007D034-B69E-A742-8D96-D676D6BE536A}" type="slidenum">
              <a:rPr lang="en-US" sz="105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4</a:t>
            </a:fld>
            <a:endParaRPr lang="en-US" sz="1050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9" name="Date Placeholder 2">
            <a:extLst>
              <a:ext uri="{FF2B5EF4-FFF2-40B4-BE49-F238E27FC236}">
                <a16:creationId xmlns:a16="http://schemas.microsoft.com/office/drawing/2014/main" id="{45662D11-7C3B-0D48-9F05-B88DB57CE59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58804"/>
            <a:ext cx="1240971" cy="365125"/>
          </a:xfrm>
        </p:spPr>
        <p:txBody>
          <a:bodyPr/>
          <a:lstStyle/>
          <a:p>
            <a:r>
              <a:rPr lang="en-US" dirty="0"/>
              <a:t>3 February 2020</a:t>
            </a:r>
          </a:p>
        </p:txBody>
      </p:sp>
    </p:spTree>
    <p:extLst>
      <p:ext uri="{BB962C8B-B14F-4D97-AF65-F5344CB8AC3E}">
        <p14:creationId xmlns:p14="http://schemas.microsoft.com/office/powerpoint/2010/main" val="5951294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AD72D4D1-076F-49D3-9889-EFC4F6D7CA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6115CE-2302-49F0-BB44-C5A4BD626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/>
              <a:t>The Heap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9DF17B-70C3-4441-83D1-D3BF093F8E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r>
              <a:rPr lang="en-US" sz="2200" dirty="0"/>
              <a:t>A large region of unmanaged, anonymous memory.</a:t>
            </a:r>
          </a:p>
          <a:p>
            <a:r>
              <a:rPr lang="en-US" sz="2200" dirty="0"/>
              <a:t>Only limitations are your computer’s physical limitations.</a:t>
            </a:r>
          </a:p>
          <a:p>
            <a:r>
              <a:rPr lang="en-US" sz="2200" dirty="0"/>
              <a:t>Slower to read from/write to due to the need for pointers.</a:t>
            </a:r>
          </a:p>
          <a:p>
            <a:r>
              <a:rPr lang="en-US" sz="2200" dirty="0"/>
              <a:t>Variables using heap memory can be accessed globally with access to </a:t>
            </a:r>
            <a:r>
              <a:rPr lang="en-US" sz="2200"/>
              <a:t>the pointer.</a:t>
            </a:r>
            <a:endParaRPr lang="en-US" sz="2200" dirty="0"/>
          </a:p>
          <a:p>
            <a:pPr lvl="1"/>
            <a:r>
              <a:rPr lang="en-US" sz="2200" dirty="0"/>
              <a:t>A benefit of using pointers; much easier to pass around pointers for large data structures.</a:t>
            </a:r>
          </a:p>
          <a:p>
            <a:r>
              <a:rPr lang="en-US" sz="2200" dirty="0"/>
              <a:t>Possible memory fragmentation can occur over time as blocks of memory are allocated and deallocated.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6ABB4A-E392-4BEC-9D24-CFB4821228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76031" y="6355080"/>
            <a:ext cx="5259985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1050">
                <a:solidFill>
                  <a:schemeClr val="tx1">
                    <a:alpha val="80000"/>
                  </a:schemeClr>
                </a:solidFill>
              </a:rPr>
              <a:t>© 2020 Darrell Long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4DCD5B-7E32-4682-A010-3079E8B528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71516" y="6355080"/>
            <a:ext cx="782283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007D034-B69E-A742-8D96-D676D6BE536A}" type="slidenum">
              <a:rPr lang="en-US" sz="105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5</a:t>
            </a:fld>
            <a:endParaRPr lang="en-US" sz="1050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9" name="Date Placeholder 2">
            <a:extLst>
              <a:ext uri="{FF2B5EF4-FFF2-40B4-BE49-F238E27FC236}">
                <a16:creationId xmlns:a16="http://schemas.microsoft.com/office/drawing/2014/main" id="{B99635B7-36E6-1443-B1E4-25A4800C375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58804"/>
            <a:ext cx="1240971" cy="365125"/>
          </a:xfrm>
        </p:spPr>
        <p:txBody>
          <a:bodyPr/>
          <a:lstStyle/>
          <a:p>
            <a:r>
              <a:rPr lang="en-US" dirty="0"/>
              <a:t>3 February 2020</a:t>
            </a:r>
          </a:p>
        </p:txBody>
      </p:sp>
    </p:spTree>
    <p:extLst>
      <p:ext uri="{BB962C8B-B14F-4D97-AF65-F5344CB8AC3E}">
        <p14:creationId xmlns:p14="http://schemas.microsoft.com/office/powerpoint/2010/main" val="38349006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AD72D4D1-076F-49D3-9889-EFC4F6D7CA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>
                <a:latin typeface="Courier" pitchFamily="2" charset="0"/>
              </a:rPr>
              <a:t>malloc()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r>
              <a:rPr lang="en-US" sz="2400" dirty="0"/>
              <a:t>Defined as: </a:t>
            </a:r>
          </a:p>
          <a:p>
            <a:pPr lvl="1"/>
            <a:r>
              <a:rPr lang="en-US">
                <a:latin typeface="Courier" pitchFamily="2" charset="0"/>
              </a:rPr>
              <a:t>void* malloc(size_t size)</a:t>
            </a:r>
          </a:p>
          <a:p>
            <a:r>
              <a:rPr lang="en-US" sz="2400" dirty="0"/>
              <a:t>Returns a pointer to [</a:t>
            </a:r>
            <a:r>
              <a:rPr lang="en-US" sz="2400" dirty="0">
                <a:latin typeface="Courier" pitchFamily="2" charset="0"/>
              </a:rPr>
              <a:t>size</a:t>
            </a:r>
            <a:r>
              <a:rPr lang="en-US" sz="2400" dirty="0"/>
              <a:t>] bytes of uninitialized memory allocated on the heap.</a:t>
            </a:r>
          </a:p>
          <a:p>
            <a:r>
              <a:rPr lang="en-US" sz="2400" dirty="0"/>
              <a:t>The memory allocated by </a:t>
            </a:r>
            <a:r>
              <a:rPr lang="en-US" sz="2400" dirty="0">
                <a:latin typeface="Courier" pitchFamily="2" charset="0"/>
              </a:rPr>
              <a:t>malloc()</a:t>
            </a:r>
            <a:r>
              <a:rPr lang="en-US" sz="2400" dirty="0"/>
              <a:t> may contain junk data.</a:t>
            </a:r>
          </a:p>
          <a:p>
            <a:r>
              <a:rPr lang="en-US" sz="2400" dirty="0"/>
              <a:t>What happens when zero is passed as the specified number of bytes to allocate is implementation defined (avoid doing this).</a:t>
            </a:r>
          </a:p>
          <a:p>
            <a:r>
              <a:rPr lang="en-US" sz="2400" dirty="0"/>
              <a:t>Doesn’t check for overflow of [</a:t>
            </a:r>
            <a:r>
              <a:rPr lang="en-US" sz="2400" dirty="0">
                <a:latin typeface="Courier" pitchFamily="2" charset="0"/>
              </a:rPr>
              <a:t>size</a:t>
            </a:r>
            <a:r>
              <a:rPr lang="en-US" sz="2400" dirty="0"/>
              <a:t>] if it’s the result of an arithmetic operation, unlike </a:t>
            </a:r>
            <a:r>
              <a:rPr lang="en-US" sz="2400">
                <a:latin typeface="Courier" pitchFamily="2" charset="0"/>
              </a:rPr>
              <a:t>calloc</a:t>
            </a:r>
            <a:r>
              <a:rPr lang="en-US" sz="2400" dirty="0">
                <a:latin typeface="Courier" pitchFamily="2" charset="0"/>
              </a:rPr>
              <a:t>()</a:t>
            </a:r>
            <a:r>
              <a:rPr lang="en-US" sz="2400" dirty="0"/>
              <a:t>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641C19-E5F8-A04B-B4A7-62CBE9DDE6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76031" y="6355080"/>
            <a:ext cx="5259985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1050">
                <a:solidFill>
                  <a:schemeClr val="tx1">
                    <a:alpha val="80000"/>
                  </a:schemeClr>
                </a:solidFill>
              </a:rPr>
              <a:t>© 2020 Darrell Long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75BB85-A44F-C04B-9759-096625F25C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71516" y="6355080"/>
            <a:ext cx="782283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0E845C94-571D-FC46-9257-A353056ABCCB}" type="slidenum">
              <a:rPr lang="en-US" sz="105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6</a:t>
            </a:fld>
            <a:endParaRPr lang="en-US" sz="1050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9" name="Date Placeholder 2">
            <a:extLst>
              <a:ext uri="{FF2B5EF4-FFF2-40B4-BE49-F238E27FC236}">
                <a16:creationId xmlns:a16="http://schemas.microsoft.com/office/drawing/2014/main" id="{AD8D5E32-C75B-8E44-A7AD-ABB8ED316E9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58804"/>
            <a:ext cx="1240971" cy="365125"/>
          </a:xfrm>
        </p:spPr>
        <p:txBody>
          <a:bodyPr/>
          <a:lstStyle/>
          <a:p>
            <a:r>
              <a:rPr lang="en-US" dirty="0"/>
              <a:t>3 February 2020</a:t>
            </a:r>
          </a:p>
        </p:txBody>
      </p:sp>
    </p:spTree>
    <p:extLst>
      <p:ext uri="{BB962C8B-B14F-4D97-AF65-F5344CB8AC3E}">
        <p14:creationId xmlns:p14="http://schemas.microsoft.com/office/powerpoint/2010/main" val="3586522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Example of </a:t>
            </a:r>
            <a:r>
              <a:rPr lang="en-US" sz="2600" kern="1200" dirty="0">
                <a:solidFill>
                  <a:srgbClr val="FFFFFF"/>
                </a:solidFill>
                <a:latin typeface="Courier" pitchFamily="2" charset="0"/>
              </a:rPr>
              <a:t>malloc()</a:t>
            </a:r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4814332" y="1189975"/>
            <a:ext cx="5636735" cy="447466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CC8411-1880-5E42-801C-E5A5848162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16613" y="6456558"/>
            <a:ext cx="703217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dirty="0">
                <a:solidFill>
                  <a:srgbClr val="898989"/>
                </a:solidFill>
                <a:latin typeface="+mn-lt"/>
                <a:ea typeface="+mn-ea"/>
                <a:cs typeface="+mn-cs"/>
              </a:rPr>
              <a:t>© 2020 Darrell Long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3D522D-562F-EF41-917E-ACD87902A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0257" y="6456558"/>
            <a:ext cx="56000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0E845C94-571D-FC46-9257-A353056ABCCB}" type="slidenum">
              <a:rPr lang="en-US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7</a:t>
            </a:fld>
            <a:endParaRPr lang="en-US">
              <a:solidFill>
                <a:srgbClr val="898989"/>
              </a:solidFill>
            </a:endParaRPr>
          </a:p>
        </p:txBody>
      </p:sp>
      <p:sp>
        <p:nvSpPr>
          <p:cNvPr id="9" name="Date Placeholder 2">
            <a:extLst>
              <a:ext uri="{FF2B5EF4-FFF2-40B4-BE49-F238E27FC236}">
                <a16:creationId xmlns:a16="http://schemas.microsoft.com/office/drawing/2014/main" id="{BD296282-FC26-1C41-B4ED-08D84BF8751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58804"/>
            <a:ext cx="1240971" cy="365125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3 February 2020</a:t>
            </a:r>
          </a:p>
        </p:txBody>
      </p:sp>
    </p:spTree>
    <p:extLst>
      <p:ext uri="{BB962C8B-B14F-4D97-AF65-F5344CB8AC3E}">
        <p14:creationId xmlns:p14="http://schemas.microsoft.com/office/powerpoint/2010/main" val="1254267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AD72D4D1-076F-49D3-9889-EFC4F6D7CA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>
                <a:latin typeface="Courier" pitchFamily="2" charset="0"/>
              </a:rPr>
              <a:t>calloc()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r>
              <a:rPr lang="en-US" sz="2200"/>
              <a:t>Defined as:</a:t>
            </a:r>
          </a:p>
          <a:p>
            <a:pPr lvl="1"/>
            <a:r>
              <a:rPr lang="en-US" sz="2200"/>
              <a:t> </a:t>
            </a:r>
            <a:r>
              <a:rPr lang="en-US" sz="2200">
                <a:latin typeface="Courier" pitchFamily="2" charset="0"/>
              </a:rPr>
              <a:t>void* calloc(size_t nmemb, size_t size)</a:t>
            </a:r>
          </a:p>
          <a:p>
            <a:r>
              <a:rPr lang="en-US" sz="2200"/>
              <a:t>[</a:t>
            </a:r>
            <a:r>
              <a:rPr lang="en-US" sz="2200">
                <a:latin typeface="Courier" pitchFamily="2" charset="0"/>
              </a:rPr>
              <a:t>nmemb</a:t>
            </a:r>
            <a:r>
              <a:rPr lang="en-US" sz="2200"/>
              <a:t>] denotes the number of objects and [</a:t>
            </a:r>
            <a:r>
              <a:rPr lang="en-US" sz="2200">
                <a:latin typeface="Courier" pitchFamily="2" charset="0"/>
              </a:rPr>
              <a:t>size</a:t>
            </a:r>
            <a:r>
              <a:rPr lang="en-US" sz="2200"/>
              <a:t>] the size of each object.</a:t>
            </a:r>
          </a:p>
          <a:p>
            <a:r>
              <a:rPr lang="en-US" sz="2200"/>
              <a:t>Returns a pointer to [</a:t>
            </a:r>
            <a:r>
              <a:rPr lang="en-US" sz="2200">
                <a:latin typeface="Courier" pitchFamily="2" charset="0"/>
              </a:rPr>
              <a:t>nmemb</a:t>
            </a:r>
            <a:r>
              <a:rPr lang="en-US" sz="2200"/>
              <a:t>] * [</a:t>
            </a:r>
            <a:r>
              <a:rPr lang="en-US" sz="2200">
                <a:latin typeface="Courier" pitchFamily="2" charset="0"/>
              </a:rPr>
              <a:t>size</a:t>
            </a:r>
            <a:r>
              <a:rPr lang="en-US" sz="2200"/>
              <a:t>] bytes of allocated memory on the heap, in which each byte has been initialized to zero.</a:t>
            </a:r>
          </a:p>
          <a:p>
            <a:r>
              <a:rPr lang="en-US" sz="2200"/>
              <a:t>Like </a:t>
            </a:r>
            <a:r>
              <a:rPr lang="en-US" sz="2200">
                <a:latin typeface="Courier" pitchFamily="2" charset="0"/>
              </a:rPr>
              <a:t>malloc()</a:t>
            </a:r>
            <a:r>
              <a:rPr lang="en-US" sz="2200"/>
              <a:t>, behavior when [</a:t>
            </a:r>
            <a:r>
              <a:rPr lang="en-US" sz="2200">
                <a:latin typeface="Courier" pitchFamily="2" charset="0"/>
              </a:rPr>
              <a:t>nmemb</a:t>
            </a:r>
            <a:r>
              <a:rPr lang="en-US" sz="2200"/>
              <a:t>] is zero is implementation defined.</a:t>
            </a:r>
          </a:p>
          <a:p>
            <a:r>
              <a:rPr lang="en-US" sz="2200"/>
              <a:t>Generally slower than </a:t>
            </a:r>
            <a:r>
              <a:rPr lang="en-US" sz="2200">
                <a:latin typeface="Courier" pitchFamily="2" charset="0"/>
              </a:rPr>
              <a:t>malloc()</a:t>
            </a:r>
            <a:r>
              <a:rPr lang="en-US" sz="2200"/>
              <a:t>, but the tradeoff is that the contents of the allocated memory are known since it’s zeroed out.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552A79-0AFF-4047-83E7-B50A28EAAC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76031" y="6355080"/>
            <a:ext cx="5259985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1050">
                <a:solidFill>
                  <a:schemeClr val="tx1">
                    <a:alpha val="80000"/>
                  </a:schemeClr>
                </a:solidFill>
              </a:rPr>
              <a:t>© 2020 Darrell Long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8AA1E9-6558-A345-826E-F55FA2AAA9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71516" y="6355080"/>
            <a:ext cx="782283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0E845C94-571D-FC46-9257-A353056ABCCB}" type="slidenum">
              <a:rPr lang="en-US" sz="105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8</a:t>
            </a:fld>
            <a:endParaRPr lang="en-US" sz="1050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9" name="Date Placeholder 2">
            <a:extLst>
              <a:ext uri="{FF2B5EF4-FFF2-40B4-BE49-F238E27FC236}">
                <a16:creationId xmlns:a16="http://schemas.microsoft.com/office/drawing/2014/main" id="{920346FB-2314-6547-9C2D-D7D02D91F0A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58804"/>
            <a:ext cx="1240971" cy="365125"/>
          </a:xfrm>
        </p:spPr>
        <p:txBody>
          <a:bodyPr/>
          <a:lstStyle/>
          <a:p>
            <a:r>
              <a:rPr lang="en-US" dirty="0"/>
              <a:t>3 February 2020</a:t>
            </a:r>
          </a:p>
        </p:txBody>
      </p:sp>
    </p:spTree>
    <p:extLst>
      <p:ext uri="{BB962C8B-B14F-4D97-AF65-F5344CB8AC3E}">
        <p14:creationId xmlns:p14="http://schemas.microsoft.com/office/powerpoint/2010/main" val="17843573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Example of </a:t>
            </a:r>
            <a:r>
              <a:rPr lang="en-US" sz="2600" kern="1200" dirty="0" err="1">
                <a:solidFill>
                  <a:srgbClr val="FFFFFF"/>
                </a:solidFill>
                <a:latin typeface="Courier" pitchFamily="2" charset="0"/>
              </a:rPr>
              <a:t>calloc</a:t>
            </a:r>
            <a:r>
              <a:rPr lang="en-US" sz="2600" kern="1200" dirty="0">
                <a:solidFill>
                  <a:srgbClr val="FFFFFF"/>
                </a:solidFill>
                <a:latin typeface="Courier" pitchFamily="2" charset="0"/>
              </a:rPr>
              <a:t>()</a:t>
            </a:r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4521665" y="1533087"/>
            <a:ext cx="6222068" cy="3788436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FBE50B3-7F14-FC4E-863C-0CE5E398DD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16613" y="6456558"/>
            <a:ext cx="703217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dirty="0">
                <a:solidFill>
                  <a:srgbClr val="898989"/>
                </a:solidFill>
                <a:latin typeface="+mn-lt"/>
                <a:ea typeface="+mn-ea"/>
                <a:cs typeface="+mn-cs"/>
              </a:rPr>
              <a:t>© 2020 Darrell Long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3784DD-E128-724B-B69C-1242C1FC7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0257" y="6456558"/>
            <a:ext cx="56000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0E845C94-571D-FC46-9257-A353056ABCCB}" type="slidenum">
              <a:rPr lang="en-US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9</a:t>
            </a:fld>
            <a:endParaRPr lang="en-US" dirty="0">
              <a:solidFill>
                <a:srgbClr val="898989"/>
              </a:solidFill>
            </a:endParaRPr>
          </a:p>
        </p:txBody>
      </p:sp>
      <p:sp>
        <p:nvSpPr>
          <p:cNvPr id="9" name="Date Placeholder 2">
            <a:extLst>
              <a:ext uri="{FF2B5EF4-FFF2-40B4-BE49-F238E27FC236}">
                <a16:creationId xmlns:a16="http://schemas.microsoft.com/office/drawing/2014/main" id="{C8465263-C235-2249-AB90-49329F8D1FE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58804"/>
            <a:ext cx="1240971" cy="365125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3 February 2020</a:t>
            </a:r>
          </a:p>
        </p:txBody>
      </p:sp>
    </p:spTree>
    <p:extLst>
      <p:ext uri="{BB962C8B-B14F-4D97-AF65-F5344CB8AC3E}">
        <p14:creationId xmlns:p14="http://schemas.microsoft.com/office/powerpoint/2010/main" val="17038764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1779</Words>
  <Application>Microsoft Macintosh PowerPoint</Application>
  <PresentationFormat>Widescreen</PresentationFormat>
  <Paragraphs>224</Paragraphs>
  <Slides>30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7" baseType="lpstr">
      <vt:lpstr>Arial</vt:lpstr>
      <vt:lpstr>Calibri</vt:lpstr>
      <vt:lpstr>Calibri Light</vt:lpstr>
      <vt:lpstr>Courier</vt:lpstr>
      <vt:lpstr>Helvetica Neue Medium</vt:lpstr>
      <vt:lpstr>Tw Cen MT</vt:lpstr>
      <vt:lpstr>Office Theme</vt:lpstr>
      <vt:lpstr>Dynamic Memory Allocation</vt:lpstr>
      <vt:lpstr>What is dynamic memory allocation?</vt:lpstr>
      <vt:lpstr>Why is dynamic memory allocation good?</vt:lpstr>
      <vt:lpstr>Dynamic memory allocation</vt:lpstr>
      <vt:lpstr>The Heap</vt:lpstr>
      <vt:lpstr>malloc()</vt:lpstr>
      <vt:lpstr>Example of malloc()</vt:lpstr>
      <vt:lpstr>calloc()</vt:lpstr>
      <vt:lpstr>Example of calloc()</vt:lpstr>
      <vt:lpstr>Dynamic Memory Allocation example:  A dynamic n × n matrix</vt:lpstr>
      <vt:lpstr>Dynamic matrix:  main()</vt:lpstr>
      <vt:lpstr>Dynamic matrix  matrix_create()</vt:lpstr>
      <vt:lpstr>PowerPoint Presentation</vt:lpstr>
      <vt:lpstr>realloc()</vt:lpstr>
      <vt:lpstr>A Dynamically Growing Stack</vt:lpstr>
      <vt:lpstr>Dynamic Stack: stack_create()</vt:lpstr>
      <vt:lpstr>Dynamic Stack: stack_push()</vt:lpstr>
      <vt:lpstr>free()</vt:lpstr>
      <vt:lpstr>Example of free()</vt:lpstr>
      <vt:lpstr>Detecting Memory Leaks and Segmentation Faults</vt:lpstr>
      <vt:lpstr>infer</vt:lpstr>
      <vt:lpstr>valgrind</vt:lpstr>
      <vt:lpstr>Static versus dynamic analyzers </vt:lpstr>
      <vt:lpstr>Debugging with infer</vt:lpstr>
      <vt:lpstr>Debugging with infer (cont’d)</vt:lpstr>
      <vt:lpstr>Debugging with infer (cont’d)</vt:lpstr>
      <vt:lpstr>Debugging with valgrind</vt:lpstr>
      <vt:lpstr>Debugging with valgrind (cont’d)</vt:lpstr>
      <vt:lpstr>valgrind() on debugged program</vt:lpstr>
      <vt:lpstr>infer on a debugged program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Pointers and Dynamic Memory</dc:title>
  <dc:creator>Darrell Long</dc:creator>
  <cp:lastModifiedBy>Gabriel Andres Torres</cp:lastModifiedBy>
  <cp:revision>4</cp:revision>
  <dcterms:created xsi:type="dcterms:W3CDTF">2020-01-04T05:09:42Z</dcterms:created>
  <dcterms:modified xsi:type="dcterms:W3CDTF">2020-02-03T20:38:41Z</dcterms:modified>
</cp:coreProperties>
</file>